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6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63" r:id="rId3"/>
    <p:sldMasterId id="2147483796" r:id="rId4"/>
    <p:sldMasterId id="2147483808" r:id="rId5"/>
    <p:sldMasterId id="2147483825" r:id="rId6"/>
    <p:sldMasterId id="2147483857" r:id="rId7"/>
  </p:sldMasterIdLst>
  <p:notesMasterIdLst>
    <p:notesMasterId r:id="rId43"/>
  </p:notesMasterIdLst>
  <p:handoutMasterIdLst>
    <p:handoutMasterId r:id="rId44"/>
  </p:handoutMasterIdLst>
  <p:sldIdLst>
    <p:sldId id="257" r:id="rId8"/>
    <p:sldId id="296" r:id="rId9"/>
    <p:sldId id="297" r:id="rId10"/>
    <p:sldId id="298" r:id="rId11"/>
    <p:sldId id="318" r:id="rId12"/>
    <p:sldId id="294" r:id="rId13"/>
    <p:sldId id="295" r:id="rId14"/>
    <p:sldId id="280" r:id="rId15"/>
    <p:sldId id="281" r:id="rId16"/>
    <p:sldId id="278" r:id="rId17"/>
    <p:sldId id="319" r:id="rId18"/>
    <p:sldId id="315" r:id="rId19"/>
    <p:sldId id="309" r:id="rId20"/>
    <p:sldId id="310" r:id="rId21"/>
    <p:sldId id="320" r:id="rId22"/>
    <p:sldId id="291" r:id="rId23"/>
    <p:sldId id="287" r:id="rId24"/>
    <p:sldId id="301" r:id="rId25"/>
    <p:sldId id="306" r:id="rId26"/>
    <p:sldId id="285" r:id="rId27"/>
    <p:sldId id="299" r:id="rId28"/>
    <p:sldId id="282" r:id="rId29"/>
    <p:sldId id="286" r:id="rId30"/>
    <p:sldId id="304" r:id="rId31"/>
    <p:sldId id="305" r:id="rId32"/>
    <p:sldId id="288" r:id="rId33"/>
    <p:sldId id="289" r:id="rId34"/>
    <p:sldId id="290" r:id="rId35"/>
    <p:sldId id="321" r:id="rId36"/>
    <p:sldId id="292" r:id="rId37"/>
    <p:sldId id="293" r:id="rId38"/>
    <p:sldId id="312" r:id="rId39"/>
    <p:sldId id="313" r:id="rId40"/>
    <p:sldId id="283" r:id="rId41"/>
    <p:sldId id="314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7" d="100"/>
          <a:sy n="87" d="100"/>
        </p:scale>
        <p:origin x="-2304" y="-9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810030964768524"/>
          <c:y val="3.5028135501753876E-2"/>
          <c:w val="0.83607718747459714"/>
          <c:h val="0.8690880368925847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y-actual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</c:spPr>
          </c:marker>
          <c:trendline>
            <c:spPr>
              <a:ln w="38100">
                <a:solidFill>
                  <a:srgbClr val="FFFF00"/>
                </a:solidFill>
              </a:ln>
            </c:spPr>
            <c:trendlineType val="linear"/>
            <c:dispRSqr val="1"/>
            <c:dispEq val="1"/>
            <c:trendlineLbl>
              <c:layout>
                <c:manualLayout>
                  <c:x val="0.10435787293319672"/>
                  <c:y val="0.36852670051757547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baseline="0" dirty="0">
                        <a:solidFill>
                          <a:srgbClr val="FFFF00"/>
                        </a:solidFill>
                      </a:rPr>
                      <a:t>y = 0.7836x + 1099.9
R² = 0.808</a:t>
                    </a:r>
                  </a:p>
                </c:rich>
              </c:tx>
              <c:numFmt formatCode="General" sourceLinked="0"/>
            </c:trendlineLbl>
          </c:trendline>
          <c:xVal>
            <c:numRef>
              <c:f>Sheet1!$A$2:$A$63</c:f>
              <c:numCache>
                <c:formatCode>General</c:formatCode>
                <c:ptCount val="62"/>
                <c:pt idx="0">
                  <c:v>3683</c:v>
                </c:pt>
                <c:pt idx="1">
                  <c:v>3258</c:v>
                </c:pt>
                <c:pt idx="2">
                  <c:v>3740</c:v>
                </c:pt>
                <c:pt idx="3">
                  <c:v>3669</c:v>
                </c:pt>
                <c:pt idx="4">
                  <c:v>3456</c:v>
                </c:pt>
                <c:pt idx="5">
                  <c:v>3456</c:v>
                </c:pt>
                <c:pt idx="6">
                  <c:v>2266</c:v>
                </c:pt>
                <c:pt idx="7">
                  <c:v>6995</c:v>
                </c:pt>
                <c:pt idx="8">
                  <c:v>7069</c:v>
                </c:pt>
                <c:pt idx="9">
                  <c:v>6951</c:v>
                </c:pt>
                <c:pt idx="10">
                  <c:v>7057</c:v>
                </c:pt>
                <c:pt idx="11">
                  <c:v>4499</c:v>
                </c:pt>
                <c:pt idx="12">
                  <c:v>5154</c:v>
                </c:pt>
                <c:pt idx="13">
                  <c:v>5505</c:v>
                </c:pt>
                <c:pt idx="14">
                  <c:v>4457</c:v>
                </c:pt>
                <c:pt idx="15">
                  <c:v>6950</c:v>
                </c:pt>
                <c:pt idx="16">
                  <c:v>7694</c:v>
                </c:pt>
                <c:pt idx="17">
                  <c:v>6216</c:v>
                </c:pt>
                <c:pt idx="18">
                  <c:v>5684</c:v>
                </c:pt>
                <c:pt idx="19">
                  <c:v>5374</c:v>
                </c:pt>
                <c:pt idx="20">
                  <c:v>4455</c:v>
                </c:pt>
                <c:pt idx="21">
                  <c:v>5096</c:v>
                </c:pt>
                <c:pt idx="22">
                  <c:v>4720</c:v>
                </c:pt>
                <c:pt idx="23">
                  <c:v>6615</c:v>
                </c:pt>
                <c:pt idx="24">
                  <c:v>7147</c:v>
                </c:pt>
                <c:pt idx="25">
                  <c:v>5526</c:v>
                </c:pt>
                <c:pt idx="26">
                  <c:v>6304</c:v>
                </c:pt>
                <c:pt idx="27">
                  <c:v>6369</c:v>
                </c:pt>
                <c:pt idx="28">
                  <c:v>6706</c:v>
                </c:pt>
                <c:pt idx="29">
                  <c:v>7212</c:v>
                </c:pt>
                <c:pt idx="30">
                  <c:v>6408</c:v>
                </c:pt>
                <c:pt idx="31">
                  <c:v>5655</c:v>
                </c:pt>
                <c:pt idx="32">
                  <c:v>5889</c:v>
                </c:pt>
                <c:pt idx="33">
                  <c:v>6414</c:v>
                </c:pt>
                <c:pt idx="34">
                  <c:v>5034</c:v>
                </c:pt>
                <c:pt idx="35">
                  <c:v>6197</c:v>
                </c:pt>
                <c:pt idx="36">
                  <c:v>5571</c:v>
                </c:pt>
                <c:pt idx="37">
                  <c:v>6568</c:v>
                </c:pt>
                <c:pt idx="38">
                  <c:v>5954</c:v>
                </c:pt>
                <c:pt idx="39">
                  <c:v>4485</c:v>
                </c:pt>
                <c:pt idx="40">
                  <c:v>6159</c:v>
                </c:pt>
                <c:pt idx="41">
                  <c:v>6542</c:v>
                </c:pt>
                <c:pt idx="42">
                  <c:v>5405</c:v>
                </c:pt>
                <c:pt idx="43">
                  <c:v>4958</c:v>
                </c:pt>
                <c:pt idx="44">
                  <c:v>6528</c:v>
                </c:pt>
                <c:pt idx="45">
                  <c:v>7371</c:v>
                </c:pt>
                <c:pt idx="46">
                  <c:v>6664</c:v>
                </c:pt>
                <c:pt idx="47">
                  <c:v>7153</c:v>
                </c:pt>
                <c:pt idx="48">
                  <c:v>7550</c:v>
                </c:pt>
                <c:pt idx="49">
                  <c:v>7500</c:v>
                </c:pt>
                <c:pt idx="50">
                  <c:v>8123</c:v>
                </c:pt>
                <c:pt idx="51">
                  <c:v>8189</c:v>
                </c:pt>
                <c:pt idx="52">
                  <c:v>7441</c:v>
                </c:pt>
                <c:pt idx="53">
                  <c:v>8110</c:v>
                </c:pt>
                <c:pt idx="54">
                  <c:v>7270</c:v>
                </c:pt>
                <c:pt idx="55">
                  <c:v>8320</c:v>
                </c:pt>
                <c:pt idx="56">
                  <c:v>7060</c:v>
                </c:pt>
                <c:pt idx="57">
                  <c:v>6876</c:v>
                </c:pt>
                <c:pt idx="58">
                  <c:v>8169</c:v>
                </c:pt>
                <c:pt idx="59">
                  <c:v>8494</c:v>
                </c:pt>
                <c:pt idx="60">
                  <c:v>7908</c:v>
                </c:pt>
                <c:pt idx="61">
                  <c:v>7165</c:v>
                </c:pt>
              </c:numCache>
            </c:numRef>
          </c:xVal>
          <c:yVal>
            <c:numRef>
              <c:f>Sheet1!$B$2:$B$63</c:f>
              <c:numCache>
                <c:formatCode>General</c:formatCode>
                <c:ptCount val="62"/>
                <c:pt idx="0">
                  <c:v>3711</c:v>
                </c:pt>
                <c:pt idx="1">
                  <c:v>3456</c:v>
                </c:pt>
                <c:pt idx="2">
                  <c:v>3754</c:v>
                </c:pt>
                <c:pt idx="3">
                  <c:v>4179</c:v>
                </c:pt>
                <c:pt idx="4">
                  <c:v>3683</c:v>
                </c:pt>
                <c:pt idx="5">
                  <c:v>3485</c:v>
                </c:pt>
                <c:pt idx="6">
                  <c:v>2635</c:v>
                </c:pt>
                <c:pt idx="7">
                  <c:v>6819</c:v>
                </c:pt>
                <c:pt idx="8">
                  <c:v>6233</c:v>
                </c:pt>
                <c:pt idx="9">
                  <c:v>6702</c:v>
                </c:pt>
                <c:pt idx="10">
                  <c:v>6673</c:v>
                </c:pt>
                <c:pt idx="11">
                  <c:v>4552</c:v>
                </c:pt>
                <c:pt idx="12">
                  <c:v>4427</c:v>
                </c:pt>
                <c:pt idx="13">
                  <c:v>5827</c:v>
                </c:pt>
                <c:pt idx="14">
                  <c:v>4321</c:v>
                </c:pt>
                <c:pt idx="15">
                  <c:v>6155</c:v>
                </c:pt>
                <c:pt idx="16">
                  <c:v>6677</c:v>
                </c:pt>
                <c:pt idx="17">
                  <c:v>6244</c:v>
                </c:pt>
                <c:pt idx="18">
                  <c:v>6263</c:v>
                </c:pt>
                <c:pt idx="19">
                  <c:v>4386</c:v>
                </c:pt>
                <c:pt idx="20">
                  <c:v>4428</c:v>
                </c:pt>
                <c:pt idx="21">
                  <c:v>4762</c:v>
                </c:pt>
                <c:pt idx="22">
                  <c:v>4191</c:v>
                </c:pt>
                <c:pt idx="23">
                  <c:v>6369</c:v>
                </c:pt>
                <c:pt idx="24">
                  <c:v>6174</c:v>
                </c:pt>
                <c:pt idx="25">
                  <c:v>4955</c:v>
                </c:pt>
                <c:pt idx="26">
                  <c:v>5993</c:v>
                </c:pt>
                <c:pt idx="27">
                  <c:v>6784</c:v>
                </c:pt>
                <c:pt idx="28">
                  <c:v>7809</c:v>
                </c:pt>
                <c:pt idx="29">
                  <c:v>6148</c:v>
                </c:pt>
                <c:pt idx="30">
                  <c:v>6045</c:v>
                </c:pt>
                <c:pt idx="31">
                  <c:v>6460</c:v>
                </c:pt>
                <c:pt idx="32">
                  <c:v>6771</c:v>
                </c:pt>
                <c:pt idx="33">
                  <c:v>6874</c:v>
                </c:pt>
                <c:pt idx="34">
                  <c:v>4894</c:v>
                </c:pt>
                <c:pt idx="35">
                  <c:v>5252</c:v>
                </c:pt>
                <c:pt idx="36">
                  <c:v>6312</c:v>
                </c:pt>
                <c:pt idx="37">
                  <c:v>6235</c:v>
                </c:pt>
                <c:pt idx="38">
                  <c:v>6248</c:v>
                </c:pt>
                <c:pt idx="39">
                  <c:v>5660</c:v>
                </c:pt>
                <c:pt idx="40">
                  <c:v>6095</c:v>
                </c:pt>
                <c:pt idx="41">
                  <c:v>5750</c:v>
                </c:pt>
                <c:pt idx="42">
                  <c:v>4996</c:v>
                </c:pt>
                <c:pt idx="43">
                  <c:v>5418</c:v>
                </c:pt>
                <c:pt idx="44">
                  <c:v>6528</c:v>
                </c:pt>
                <c:pt idx="45">
                  <c:v>7181</c:v>
                </c:pt>
                <c:pt idx="46">
                  <c:v>7140</c:v>
                </c:pt>
                <c:pt idx="47">
                  <c:v>5960</c:v>
                </c:pt>
                <c:pt idx="48">
                  <c:v>6192</c:v>
                </c:pt>
                <c:pt idx="49">
                  <c:v>6258</c:v>
                </c:pt>
                <c:pt idx="50">
                  <c:v>6181</c:v>
                </c:pt>
                <c:pt idx="51">
                  <c:v>7742</c:v>
                </c:pt>
                <c:pt idx="52">
                  <c:v>7021</c:v>
                </c:pt>
                <c:pt idx="53">
                  <c:v>7414</c:v>
                </c:pt>
                <c:pt idx="54">
                  <c:v>6824</c:v>
                </c:pt>
                <c:pt idx="55">
                  <c:v>8136</c:v>
                </c:pt>
                <c:pt idx="56">
                  <c:v>6719</c:v>
                </c:pt>
                <c:pt idx="57">
                  <c:v>7309</c:v>
                </c:pt>
                <c:pt idx="58">
                  <c:v>7804</c:v>
                </c:pt>
                <c:pt idx="59">
                  <c:v>7713</c:v>
                </c:pt>
                <c:pt idx="60">
                  <c:v>7244</c:v>
                </c:pt>
                <c:pt idx="61">
                  <c:v>6097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3993344"/>
        <c:axId val="103994880"/>
      </c:scatterChart>
      <c:valAx>
        <c:axId val="103993344"/>
        <c:scaling>
          <c:orientation val="minMax"/>
          <c:max val="10000"/>
        </c:scaling>
        <c:delete val="0"/>
        <c:axPos val="b"/>
        <c:numFmt formatCode="General" sourceLinked="1"/>
        <c:majorTickMark val="out"/>
        <c:minorTickMark val="none"/>
        <c:tickLblPos val="nextTo"/>
        <c:crossAx val="103994880"/>
        <c:crosses val="autoZero"/>
        <c:crossBetween val="midCat"/>
        <c:majorUnit val="2500"/>
      </c:valAx>
      <c:valAx>
        <c:axId val="103994880"/>
        <c:scaling>
          <c:orientation val="minMax"/>
          <c:max val="100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3993344"/>
        <c:crosses val="autoZero"/>
        <c:crossBetween val="midCat"/>
        <c:majorUnit val="2500"/>
      </c:valAx>
      <c:spPr>
        <a:solidFill>
          <a:schemeClr val="tx1"/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808269238398754"/>
          <c:y val="2.5059288149728947E-2"/>
          <c:w val="0.83607718747459714"/>
          <c:h val="0.8690880368925847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y-actual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</c:spPr>
          </c:marker>
          <c:trendline>
            <c:spPr>
              <a:ln w="38100">
                <a:solidFill>
                  <a:srgbClr val="FFFF00"/>
                </a:solidFill>
              </a:ln>
            </c:spPr>
            <c:trendlineType val="linear"/>
            <c:dispRSqr val="1"/>
            <c:dispEq val="1"/>
            <c:trendlineLbl>
              <c:layout>
                <c:manualLayout>
                  <c:x val="0.10786370840903901"/>
                  <c:y val="0.29391380283072094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baseline="0" dirty="0">
                        <a:solidFill>
                          <a:srgbClr val="FFFF00"/>
                        </a:solidFill>
                      </a:rPr>
                      <a:t>y = 0.668x + 1853.6
R² = 0.7641</a:t>
                    </a:r>
                  </a:p>
                </c:rich>
              </c:tx>
              <c:numFmt formatCode="General" sourceLinked="0"/>
            </c:trendlineLbl>
          </c:trendline>
          <c:xVal>
            <c:numRef>
              <c:f>Sheet1!$A$2:$A$26</c:f>
              <c:numCache>
                <c:formatCode>General</c:formatCode>
                <c:ptCount val="25"/>
                <c:pt idx="0">
                  <c:v>6511</c:v>
                </c:pt>
                <c:pt idx="1">
                  <c:v>6982</c:v>
                </c:pt>
                <c:pt idx="2">
                  <c:v>6614</c:v>
                </c:pt>
                <c:pt idx="3">
                  <c:v>7306</c:v>
                </c:pt>
                <c:pt idx="4">
                  <c:v>5327</c:v>
                </c:pt>
                <c:pt idx="5">
                  <c:v>5794</c:v>
                </c:pt>
                <c:pt idx="6">
                  <c:v>5016</c:v>
                </c:pt>
                <c:pt idx="7">
                  <c:v>5070</c:v>
                </c:pt>
                <c:pt idx="8">
                  <c:v>6528</c:v>
                </c:pt>
                <c:pt idx="9">
                  <c:v>7371</c:v>
                </c:pt>
                <c:pt idx="10">
                  <c:v>6664</c:v>
                </c:pt>
                <c:pt idx="11">
                  <c:v>7550</c:v>
                </c:pt>
                <c:pt idx="12">
                  <c:v>7500</c:v>
                </c:pt>
                <c:pt idx="13">
                  <c:v>8123</c:v>
                </c:pt>
                <c:pt idx="14">
                  <c:v>8189</c:v>
                </c:pt>
                <c:pt idx="15">
                  <c:v>7441</c:v>
                </c:pt>
                <c:pt idx="16">
                  <c:v>8110</c:v>
                </c:pt>
                <c:pt idx="17">
                  <c:v>7270</c:v>
                </c:pt>
                <c:pt idx="18">
                  <c:v>8320</c:v>
                </c:pt>
                <c:pt idx="19">
                  <c:v>7060</c:v>
                </c:pt>
                <c:pt idx="20">
                  <c:v>6876</c:v>
                </c:pt>
                <c:pt idx="21">
                  <c:v>8169</c:v>
                </c:pt>
                <c:pt idx="22">
                  <c:v>8494</c:v>
                </c:pt>
                <c:pt idx="23">
                  <c:v>7908</c:v>
                </c:pt>
                <c:pt idx="24">
                  <c:v>7165</c:v>
                </c:pt>
              </c:numCache>
            </c:numRef>
          </c:xVal>
          <c:yVal>
            <c:numRef>
              <c:f>Sheet1!$B$2:$B$26</c:f>
              <c:numCache>
                <c:formatCode>General</c:formatCode>
                <c:ptCount val="25"/>
                <c:pt idx="0">
                  <c:v>6290</c:v>
                </c:pt>
                <c:pt idx="1">
                  <c:v>5627</c:v>
                </c:pt>
                <c:pt idx="2">
                  <c:v>6751</c:v>
                </c:pt>
                <c:pt idx="3">
                  <c:v>6790</c:v>
                </c:pt>
                <c:pt idx="4">
                  <c:v>5284</c:v>
                </c:pt>
                <c:pt idx="5">
                  <c:v>5393</c:v>
                </c:pt>
                <c:pt idx="6">
                  <c:v>5366</c:v>
                </c:pt>
                <c:pt idx="7">
                  <c:v>5191</c:v>
                </c:pt>
                <c:pt idx="8">
                  <c:v>6501</c:v>
                </c:pt>
                <c:pt idx="9">
                  <c:v>6787</c:v>
                </c:pt>
                <c:pt idx="10">
                  <c:v>6406</c:v>
                </c:pt>
                <c:pt idx="11">
                  <c:v>6292</c:v>
                </c:pt>
                <c:pt idx="12">
                  <c:v>6639</c:v>
                </c:pt>
                <c:pt idx="13">
                  <c:v>7152</c:v>
                </c:pt>
                <c:pt idx="14">
                  <c:v>7690</c:v>
                </c:pt>
                <c:pt idx="15">
                  <c:v>6745</c:v>
                </c:pt>
                <c:pt idx="16">
                  <c:v>7086</c:v>
                </c:pt>
                <c:pt idx="17">
                  <c:v>6745</c:v>
                </c:pt>
                <c:pt idx="18">
                  <c:v>7086</c:v>
                </c:pt>
                <c:pt idx="19">
                  <c:v>6037</c:v>
                </c:pt>
                <c:pt idx="20">
                  <c:v>7218</c:v>
                </c:pt>
                <c:pt idx="21">
                  <c:v>7713</c:v>
                </c:pt>
                <c:pt idx="22">
                  <c:v>7660</c:v>
                </c:pt>
                <c:pt idx="23">
                  <c:v>7335</c:v>
                </c:pt>
                <c:pt idx="24">
                  <c:v>7035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3670144"/>
        <c:axId val="103671680"/>
      </c:scatterChart>
      <c:valAx>
        <c:axId val="103670144"/>
        <c:scaling>
          <c:orientation val="minMax"/>
          <c:max val="10000"/>
        </c:scaling>
        <c:delete val="0"/>
        <c:axPos val="b"/>
        <c:numFmt formatCode="General" sourceLinked="1"/>
        <c:majorTickMark val="out"/>
        <c:minorTickMark val="none"/>
        <c:tickLblPos val="nextTo"/>
        <c:crossAx val="103671680"/>
        <c:crosses val="autoZero"/>
        <c:crossBetween val="midCat"/>
        <c:majorUnit val="2500"/>
      </c:valAx>
      <c:valAx>
        <c:axId val="103671680"/>
        <c:scaling>
          <c:orientation val="minMax"/>
          <c:max val="100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3670144"/>
        <c:crosses val="autoZero"/>
        <c:crossBetween val="midCat"/>
        <c:majorUnit val="2500"/>
      </c:valAx>
      <c:spPr>
        <a:solidFill>
          <a:schemeClr val="tx1"/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txPr>
              <a:bodyPr/>
              <a:lstStyle/>
              <a:p>
                <a:pPr>
                  <a:defRPr baseline="0">
                    <a:solidFill>
                      <a:srgbClr val="FFFFFF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Sheet1!$A$2:$A$6</c:f>
              <c:strCache>
                <c:ptCount val="5"/>
                <c:pt idx="0">
                  <c:v>NTC</c:v>
                </c:pt>
                <c:pt idx="1">
                  <c:v>CD + DM + DB</c:v>
                </c:pt>
                <c:pt idx="2">
                  <c:v>CB + DM + DB</c:v>
                </c:pt>
                <c:pt idx="3">
                  <c:v>CD + W + DB</c:v>
                </c:pt>
                <c:pt idx="4">
                  <c:v>CB + W + DB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6147</c:v>
                </c:pt>
                <c:pt idx="1">
                  <c:v>5871</c:v>
                </c:pt>
                <c:pt idx="2">
                  <c:v>5782</c:v>
                </c:pt>
                <c:pt idx="3">
                  <c:v>5867</c:v>
                </c:pt>
                <c:pt idx="4">
                  <c:v>5878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3103744"/>
        <c:axId val="153126016"/>
      </c:barChart>
      <c:catAx>
        <c:axId val="153103744"/>
        <c:scaling>
          <c:orientation val="minMax"/>
        </c:scaling>
        <c:delete val="0"/>
        <c:axPos val="b"/>
        <c:majorTickMark val="out"/>
        <c:minorTickMark val="none"/>
        <c:tickLblPos val="nextTo"/>
        <c:crossAx val="153126016"/>
        <c:crosses val="autoZero"/>
        <c:auto val="1"/>
        <c:lblAlgn val="ctr"/>
        <c:lblOffset val="100"/>
        <c:noMultiLvlLbl val="0"/>
      </c:catAx>
      <c:valAx>
        <c:axId val="153126016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3103744"/>
        <c:crosses val="autoZero"/>
        <c:crossBetween val="between"/>
      </c:valAx>
      <c:spPr>
        <a:solidFill>
          <a:schemeClr val="tx1"/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txPr>
              <a:bodyPr/>
              <a:lstStyle/>
              <a:p>
                <a:pPr>
                  <a:defRPr baseline="0">
                    <a:solidFill>
                      <a:srgbClr val="FFFFFF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Sheet1!$A$2:$A$6</c:f>
              <c:strCache>
                <c:ptCount val="5"/>
                <c:pt idx="0">
                  <c:v>NTC</c:v>
                </c:pt>
                <c:pt idx="1">
                  <c:v>CD + DM + DB</c:v>
                </c:pt>
                <c:pt idx="2">
                  <c:v>CB + DM + DB</c:v>
                </c:pt>
                <c:pt idx="3">
                  <c:v>CD + W + DB</c:v>
                </c:pt>
                <c:pt idx="4">
                  <c:v>CB + W + DB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7616</c:v>
                </c:pt>
                <c:pt idx="1">
                  <c:v>6970</c:v>
                </c:pt>
                <c:pt idx="2">
                  <c:v>6947</c:v>
                </c:pt>
                <c:pt idx="3">
                  <c:v>7193</c:v>
                </c:pt>
                <c:pt idx="4">
                  <c:v>7422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5687168"/>
        <c:axId val="155701248"/>
      </c:barChart>
      <c:catAx>
        <c:axId val="155687168"/>
        <c:scaling>
          <c:orientation val="minMax"/>
        </c:scaling>
        <c:delete val="0"/>
        <c:axPos val="b"/>
        <c:majorTickMark val="out"/>
        <c:minorTickMark val="none"/>
        <c:tickLblPos val="nextTo"/>
        <c:crossAx val="155701248"/>
        <c:crosses val="autoZero"/>
        <c:auto val="1"/>
        <c:lblAlgn val="ctr"/>
        <c:lblOffset val="100"/>
        <c:noMultiLvlLbl val="0"/>
      </c:catAx>
      <c:valAx>
        <c:axId val="155701248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5687168"/>
        <c:crosses val="autoZero"/>
        <c:crossBetween val="between"/>
        <c:majorUnit val="2000"/>
      </c:valAx>
      <c:spPr>
        <a:solidFill>
          <a:schemeClr val="tx1"/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dLbls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NTC</c:v>
                </c:pt>
                <c:pt idx="1">
                  <c:v>C + D + AB + NIS</c:v>
                </c:pt>
                <c:pt idx="2">
                  <c:v>C + DB + AC + NIS</c:v>
                </c:pt>
                <c:pt idx="3">
                  <c:v>C + DB + DM + PX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8347</c:v>
                </c:pt>
                <c:pt idx="1">
                  <c:v>7912</c:v>
                </c:pt>
                <c:pt idx="2">
                  <c:v>7935</c:v>
                </c:pt>
                <c:pt idx="3">
                  <c:v>8080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5724032"/>
        <c:axId val="155734016"/>
      </c:barChart>
      <c:catAx>
        <c:axId val="155724032"/>
        <c:scaling>
          <c:orientation val="minMax"/>
        </c:scaling>
        <c:delete val="0"/>
        <c:axPos val="b"/>
        <c:majorTickMark val="out"/>
        <c:minorTickMark val="none"/>
        <c:tickLblPos val="nextTo"/>
        <c:crossAx val="155734016"/>
        <c:crosses val="autoZero"/>
        <c:auto val="1"/>
        <c:lblAlgn val="ctr"/>
        <c:lblOffset val="100"/>
        <c:noMultiLvlLbl val="0"/>
      </c:catAx>
      <c:valAx>
        <c:axId val="155734016"/>
        <c:scaling>
          <c:orientation val="minMax"/>
          <c:max val="85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5724032"/>
        <c:crosses val="autoZero"/>
        <c:crossBetween val="between"/>
        <c:majorUnit val="17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2F0B71-0ED4-4305-BA33-489B97E431A8}" type="datetimeFigureOut">
              <a:rPr lang="en-US" smtClean="0"/>
              <a:t>12/8/2014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480D7B-DF37-40EA-918C-6BC0118BF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7379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5DD02-F4DB-4B80-90D0-A30C6EACAA7A}" type="datetimeFigureOut">
              <a:rPr lang="en-US" smtClean="0"/>
              <a:t>12/8/2014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C28BC9-BCA6-4D45-9FBA-B57CA0B44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458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28BC9-BCA6-4D45-9FBA-B57CA0B44CFC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310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BE7D7-037E-4717-A726-C76438D28891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018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E4C4E-E5B1-471D-B77E-FA5AA3482C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728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FC9E2-EFE1-4786-AE22-4EE55A0DF1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43906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0B0F6-EE2A-4028-BD63-74DDE29159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1AA0A-D25E-447F-8748-719403C9A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89861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0B0F6-EE2A-4028-BD63-74DDE29159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1AA0A-D25E-447F-8748-719403C9A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78415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0B0F6-EE2A-4028-BD63-74DDE29159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1AA0A-D25E-447F-8748-719403C9A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78217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0B0F6-EE2A-4028-BD63-74DDE29159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1AA0A-D25E-447F-8748-719403C9A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23218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0B0F6-EE2A-4028-BD63-74DDE29159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1AA0A-D25E-447F-8748-719403C9A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37691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0B0F6-EE2A-4028-BD63-74DDE29159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1AA0A-D25E-447F-8748-719403C9A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01753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0B0F6-EE2A-4028-BD63-74DDE29159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1AA0A-D25E-447F-8748-719403C9A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715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4F796-2410-4CC9-9DE3-DF2EA8C658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696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3B065-C381-4AC5-A6EE-5B33AA7D30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914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C98C3-3BDC-488D-9303-6C735B475F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955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9509D-896B-425C-A177-3F4B6C5041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318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25BE-1A71-48FA-8EAE-C6D6738202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188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D1A17-222D-489A-8474-8675DC950C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6077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A5A2A-8FE0-4A03-90D4-EF2FC2588D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0142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84BBD-88AD-41B5-B51A-E7EACE7AE0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7564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2D35A-1EFF-4D30-A8C3-3C54E50DF8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003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EE1D8-A984-40AF-9A5A-EA4B145D74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4119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owerpoint_land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0"/>
            <a:ext cx="91503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1" y="5927725"/>
            <a:ext cx="4212000" cy="360363"/>
          </a:xfrm>
        </p:spPr>
        <p:txBody>
          <a:bodyPr wrap="none"/>
          <a:lstStyle>
            <a:lvl1pPr marL="0" indent="0">
              <a:buFont typeface="Arial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687388" y="4035425"/>
            <a:ext cx="7197725" cy="422275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0"/>
          </p:nvPr>
        </p:nvSpPr>
        <p:spPr>
          <a:xfrm>
            <a:off x="4964400" y="5929200"/>
            <a:ext cx="2772000" cy="360000"/>
          </a:xfrm>
        </p:spPr>
        <p:txBody>
          <a:bodyPr tIns="0" rIns="0" bIns="0" anchor="t">
            <a:normAutofit/>
          </a:bodyPr>
          <a:lstStyle>
            <a:lvl1pPr algn="r">
              <a:defRPr sz="12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5F7800">
                    <a:lumMod val="75000"/>
                  </a:srgbClr>
                </a:solidFill>
              </a:rPr>
              <a:t>Classification: INTERNAL USE ONLY</a:t>
            </a:r>
            <a:endParaRPr lang="en-US" dirty="0">
              <a:solidFill>
                <a:srgbClr val="5F7800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102061"/>
      </p:ext>
    </p:extLst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1214422"/>
            <a:ext cx="8459787" cy="473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792163" y="6457183"/>
            <a:ext cx="5753100" cy="376238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626469"/>
                </a:solidFill>
              </a:rPr>
              <a:t>Classification: INTERNAL USE ONLY</a:t>
            </a:r>
            <a:endParaRPr lang="en-US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507691"/>
      </p:ext>
    </p:extLst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2200" b="1" cap="none" baseline="0"/>
            </a:lvl1pPr>
          </a:lstStyle>
          <a:p>
            <a:r>
              <a:rPr lang="en-US" smtClean="0"/>
              <a:t>Click to edit Master title style</a:t>
            </a:r>
            <a:endParaRPr lang="de-C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626469"/>
                </a:solidFill>
              </a:rPr>
              <a:t>Classification: INTERNAL USE ONLY</a:t>
            </a:r>
            <a:endParaRPr lang="en-US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06748"/>
      </p:ext>
    </p:extLst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3063" y="1211263"/>
            <a:ext cx="4152900" cy="47307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363" y="1211263"/>
            <a:ext cx="4154487" cy="47307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626469"/>
                </a:solidFill>
              </a:rPr>
              <a:t>Classification: INTERNAL USE ONLY</a:t>
            </a:r>
            <a:endParaRPr lang="en-US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203041"/>
      </p:ext>
    </p:extLst>
  </p:cSld>
  <p:clrMapOvr>
    <a:masterClrMapping/>
  </p:clrMapOvr>
  <p:transition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C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noFill/>
          <a:ln w="9525">
            <a:noFill/>
            <a:miter lim="800000"/>
            <a:headEnd/>
            <a:tailEnd/>
          </a:ln>
        </p:spPr>
        <p:txBody>
          <a:bodyPr anchor="b"/>
          <a:lstStyle>
            <a:lvl1pPr marL="0" indent="0">
              <a:buNone/>
              <a:defRPr lang="en-US" sz="20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 anchor="ctr" anchorCtr="0">
            <a:normAutofit/>
          </a:bodyPr>
          <a:lstStyle>
            <a:lvl1pPr>
              <a:defRPr sz="800"/>
            </a:lvl1pPr>
          </a:lstStyle>
          <a:p>
            <a:pPr>
              <a:defRPr/>
            </a:pPr>
            <a:r>
              <a:rPr lang="en-US" dirty="0" smtClean="0">
                <a:solidFill>
                  <a:srgbClr val="626469"/>
                </a:solidFill>
              </a:rPr>
              <a:t>Classification: INTERNAL USE ONLY</a:t>
            </a:r>
            <a:endParaRPr lang="en-US" dirty="0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764230"/>
      </p:ext>
    </p:extLst>
  </p:cSld>
  <p:clrMapOvr>
    <a:masterClrMapping/>
  </p:clrMapOvr>
  <p:transition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626469"/>
                </a:solidFill>
              </a:rPr>
              <a:t>Classification: INTERNAL USE ONLY</a:t>
            </a:r>
            <a:endParaRPr lang="en-US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226841"/>
      </p:ext>
    </p:extLst>
  </p:cSld>
  <p:clrMapOvr>
    <a:masterClrMapping/>
  </p:clrMapOvr>
  <p:transition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626469"/>
                </a:solidFill>
              </a:rPr>
              <a:t>Classification: INTERNAL USE ONLY</a:t>
            </a:r>
            <a:endParaRPr lang="en-US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990592"/>
      </p:ext>
    </p:extLst>
  </p:cSld>
  <p:clrMapOvr>
    <a:masterClrMapping/>
  </p:clrMapOvr>
  <p:transition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626469"/>
                </a:solidFill>
              </a:rPr>
              <a:t>Classification: INTERNAL USE ONLY</a:t>
            </a:r>
            <a:endParaRPr lang="en-US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515913"/>
      </p:ext>
    </p:extLst>
  </p:cSld>
  <p:clrMapOvr>
    <a:masterClrMapping/>
  </p:clrMapOvr>
  <p:transition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de-CH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de-C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626469"/>
                </a:solidFill>
              </a:rPr>
              <a:t>Classification: INTERNAL USE ONLY</a:t>
            </a:r>
            <a:endParaRPr lang="en-US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017460"/>
      </p:ext>
    </p:extLst>
  </p:cSld>
  <p:clrMapOvr>
    <a:masterClrMapping/>
  </p:clrMapOvr>
  <p:transition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626469"/>
                </a:solidFill>
              </a:rPr>
              <a:t>Classification: INTERNAL USE ONLY</a:t>
            </a:r>
            <a:endParaRPr lang="en-US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281806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36657-5C7B-47D0-81CC-F6E6BA1FFF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5341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8300" y="88900"/>
            <a:ext cx="2114550" cy="5853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CH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3063" y="88900"/>
            <a:ext cx="6192837" cy="5853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626469"/>
                </a:solidFill>
              </a:rPr>
              <a:t>Classification: INTERNAL USE ONLY</a:t>
            </a:r>
            <a:endParaRPr lang="en-US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498509"/>
      </p:ext>
    </p:extLst>
  </p:cSld>
  <p:clrMapOvr>
    <a:masterClrMapping/>
  </p:clrMapOvr>
  <p:transition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F17EBB-DE81-43DC-9B5A-5B368D0692A5}" type="datetimeFigureOut">
              <a:rPr lang="en-US" sz="100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12/8/2014</a:t>
            </a:fld>
            <a:endParaRPr lang="en-GB" sz="10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4F6F03C-6373-4617-88EB-7907113252C0}" type="slidenum">
              <a:rPr lang="en-GB" sz="100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sz="10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428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06363"/>
            <a:ext cx="8839200" cy="812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163" y="1211263"/>
            <a:ext cx="4276725" cy="50688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86288" y="1211263"/>
            <a:ext cx="4276725" cy="2457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86288" y="3821113"/>
            <a:ext cx="4276725" cy="24590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0"/>
          </p:nvPr>
        </p:nvSpPr>
        <p:spPr>
          <a:xfrm>
            <a:off x="400050" y="6532563"/>
            <a:ext cx="7048500" cy="2270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626469"/>
                </a:solidFill>
              </a:rPr>
              <a:t>MaSE-MP-2b. Brand plan-Case examples-v1</a:t>
            </a:r>
          </a:p>
        </p:txBody>
      </p:sp>
    </p:spTree>
    <p:extLst>
      <p:ext uri="{BB962C8B-B14F-4D97-AF65-F5344CB8AC3E}">
        <p14:creationId xmlns:p14="http://schemas.microsoft.com/office/powerpoint/2010/main" val="1227073480"/>
      </p:ext>
    </p:extLst>
  </p:cSld>
  <p:clrMapOvr>
    <a:masterClrMapping/>
  </p:clrMapOvr>
  <p:transition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878" y="286699"/>
            <a:ext cx="8322740" cy="37254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73424" y="1299039"/>
            <a:ext cx="8322740" cy="1247204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pg num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10670" y="6618281"/>
            <a:ext cx="1904932" cy="186271"/>
          </a:xfrm>
          <a:prstGeom prst="rect">
            <a:avLst/>
          </a:prstGeom>
        </p:spPr>
        <p:txBody>
          <a:bodyPr lIns="93266" tIns="46633" rIns="93266" bIns="4663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1A761D-D618-4FEC-9BCA-157440A024AE}" type="slidenum">
              <a:rPr lang="en-US" sz="1000">
                <a:solidFill>
                  <a:srgbClr val="62646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srgbClr val="6264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591310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"/>
          <p:cNvSpPr>
            <a:spLocks noChangeArrowheads="1"/>
          </p:cNvSpPr>
          <p:nvPr userDrawn="1"/>
        </p:nvSpPr>
        <p:spPr bwMode="auto">
          <a:xfrm>
            <a:off x="1" y="0"/>
            <a:ext cx="9144000" cy="6858000"/>
          </a:xfrm>
          <a:prstGeom prst="rect">
            <a:avLst/>
          </a:prstGeom>
          <a:solidFill>
            <a:srgbClr val="7BC04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081" name="Rectangle 9"/>
          <p:cNvSpPr>
            <a:spLocks noChangeArrowheads="1"/>
          </p:cNvSpPr>
          <p:nvPr userDrawn="1"/>
        </p:nvSpPr>
        <p:spPr bwMode="auto">
          <a:xfrm>
            <a:off x="7986713" y="0"/>
            <a:ext cx="1157288" cy="6858000"/>
          </a:xfrm>
          <a:prstGeom prst="rect">
            <a:avLst/>
          </a:prstGeom>
          <a:solidFill>
            <a:srgbClr val="387C37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3097" name="Picture 25" descr="E:\Docs\Documents\WORK\Current jobs\Syngenta\Job Ref 854 - Powerpoint Template\Artwork\hOOK-OVERLAY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986713" y="1169112"/>
            <a:ext cx="1115999" cy="551111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980" y="323748"/>
            <a:ext cx="7772400" cy="1470025"/>
          </a:xfrm>
        </p:spPr>
        <p:txBody>
          <a:bodyPr anchor="b" anchorCtr="0">
            <a:normAutofit/>
          </a:bodyPr>
          <a:lstStyle>
            <a:lvl1pPr algn="l">
              <a:defRPr sz="3600" b="1">
                <a:solidFill>
                  <a:srgbClr val="387C3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979" y="1799304"/>
            <a:ext cx="7772401" cy="567812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3080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3082" name="Rectangle 10"/>
          <p:cNvSpPr>
            <a:spLocks noChangeArrowheads="1"/>
          </p:cNvSpPr>
          <p:nvPr userDrawn="1"/>
        </p:nvSpPr>
        <p:spPr bwMode="auto">
          <a:xfrm>
            <a:off x="7986713" y="0"/>
            <a:ext cx="11572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>
            <a:off x="0" y="5408613"/>
            <a:ext cx="7986713" cy="6699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3085" name="Rectangle 13"/>
          <p:cNvSpPr>
            <a:spLocks noChangeArrowheads="1"/>
          </p:cNvSpPr>
          <p:nvPr userDrawn="1"/>
        </p:nvSpPr>
        <p:spPr bwMode="auto">
          <a:xfrm>
            <a:off x="7986713" y="5408613"/>
            <a:ext cx="1157288" cy="669925"/>
          </a:xfrm>
          <a:prstGeom prst="rect">
            <a:avLst/>
          </a:prstGeom>
          <a:solidFill>
            <a:srgbClr val="E0003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grpSp>
        <p:nvGrpSpPr>
          <p:cNvPr id="4" name="Group 23"/>
          <p:cNvGrpSpPr/>
          <p:nvPr userDrawn="1"/>
        </p:nvGrpSpPr>
        <p:grpSpPr>
          <a:xfrm>
            <a:off x="8188325" y="5638800"/>
            <a:ext cx="731838" cy="220663"/>
            <a:chOff x="8197850" y="6429375"/>
            <a:chExt cx="731838" cy="220663"/>
          </a:xfrm>
        </p:grpSpPr>
        <p:sp>
          <p:nvSpPr>
            <p:cNvPr id="26" name="Freeform 47"/>
            <p:cNvSpPr>
              <a:spLocks/>
            </p:cNvSpPr>
            <p:nvPr userDrawn="1"/>
          </p:nvSpPr>
          <p:spPr bwMode="auto">
            <a:xfrm>
              <a:off x="8775700" y="6478588"/>
              <a:ext cx="68263" cy="122238"/>
            </a:xfrm>
            <a:custGeom>
              <a:avLst/>
              <a:gdLst/>
              <a:ahLst/>
              <a:cxnLst>
                <a:cxn ang="0">
                  <a:pos x="24" y="17"/>
                </a:cxn>
                <a:cxn ang="0">
                  <a:pos x="15" y="17"/>
                </a:cxn>
                <a:cxn ang="0">
                  <a:pos x="15" y="31"/>
                </a:cxn>
                <a:cxn ang="0">
                  <a:pos x="20" y="36"/>
                </a:cxn>
                <a:cxn ang="0">
                  <a:pos x="23" y="35"/>
                </a:cxn>
                <a:cxn ang="0">
                  <a:pos x="24" y="42"/>
                </a:cxn>
                <a:cxn ang="0">
                  <a:pos x="16" y="43"/>
                </a:cxn>
                <a:cxn ang="0">
                  <a:pos x="5" y="33"/>
                </a:cxn>
                <a:cxn ang="0">
                  <a:pos x="5" y="17"/>
                </a:cxn>
                <a:cxn ang="0">
                  <a:pos x="0" y="17"/>
                </a:cxn>
                <a:cxn ang="0">
                  <a:pos x="0" y="10"/>
                </a:cxn>
                <a:cxn ang="0">
                  <a:pos x="5" y="10"/>
                </a:cxn>
                <a:cxn ang="0">
                  <a:pos x="5" y="3"/>
                </a:cxn>
                <a:cxn ang="0">
                  <a:pos x="15" y="0"/>
                </a:cxn>
                <a:cxn ang="0">
                  <a:pos x="15" y="10"/>
                </a:cxn>
                <a:cxn ang="0">
                  <a:pos x="24" y="10"/>
                </a:cxn>
                <a:cxn ang="0">
                  <a:pos x="24" y="17"/>
                </a:cxn>
              </a:cxnLst>
              <a:rect l="0" t="0" r="r" b="b"/>
              <a:pathLst>
                <a:path w="24" h="43">
                  <a:moveTo>
                    <a:pt x="24" y="17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5"/>
                    <a:pt x="17" y="36"/>
                    <a:pt x="20" y="36"/>
                  </a:cubicBezTo>
                  <a:cubicBezTo>
                    <a:pt x="21" y="36"/>
                    <a:pt x="22" y="36"/>
                    <a:pt x="23" y="35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1" y="42"/>
                    <a:pt x="18" y="43"/>
                    <a:pt x="16" y="43"/>
                  </a:cubicBezTo>
                  <a:cubicBezTo>
                    <a:pt x="10" y="43"/>
                    <a:pt x="5" y="40"/>
                    <a:pt x="5" y="3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7"/>
                    <a:pt x="24" y="17"/>
                    <a:pt x="24" y="17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7" name="Freeform 48"/>
            <p:cNvSpPr>
              <a:spLocks/>
            </p:cNvSpPr>
            <p:nvPr userDrawn="1"/>
          </p:nvSpPr>
          <p:spPr bwMode="auto">
            <a:xfrm>
              <a:off x="8682038" y="6503988"/>
              <a:ext cx="85725" cy="93663"/>
            </a:xfrm>
            <a:custGeom>
              <a:avLst/>
              <a:gdLst/>
              <a:ahLst/>
              <a:cxnLst>
                <a:cxn ang="0">
                  <a:pos x="30" y="33"/>
                </a:cxn>
                <a:cxn ang="0">
                  <a:pos x="20" y="33"/>
                </a:cxn>
                <a:cxn ang="0">
                  <a:pos x="20" y="13"/>
                </a:cxn>
                <a:cxn ang="0">
                  <a:pos x="16" y="8"/>
                </a:cxn>
                <a:cxn ang="0">
                  <a:pos x="10" y="11"/>
                </a:cxn>
                <a:cxn ang="0">
                  <a:pos x="10" y="33"/>
                </a:cxn>
                <a:cxn ang="0">
                  <a:pos x="0" y="33"/>
                </a:cxn>
                <a:cxn ang="0">
                  <a:pos x="0" y="1"/>
                </a:cxn>
                <a:cxn ang="0">
                  <a:pos x="9" y="1"/>
                </a:cxn>
                <a:cxn ang="0">
                  <a:pos x="9" y="4"/>
                </a:cxn>
                <a:cxn ang="0">
                  <a:pos x="20" y="0"/>
                </a:cxn>
                <a:cxn ang="0">
                  <a:pos x="30" y="10"/>
                </a:cxn>
                <a:cxn ang="0">
                  <a:pos x="30" y="33"/>
                </a:cxn>
              </a:cxnLst>
              <a:rect l="0" t="0" r="r" b="b"/>
              <a:pathLst>
                <a:path w="30" h="33">
                  <a:moveTo>
                    <a:pt x="30" y="33"/>
                  </a:moveTo>
                  <a:cubicBezTo>
                    <a:pt x="20" y="33"/>
                    <a:pt x="20" y="33"/>
                    <a:pt x="20" y="3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0"/>
                    <a:pt x="19" y="8"/>
                    <a:pt x="16" y="8"/>
                  </a:cubicBezTo>
                  <a:cubicBezTo>
                    <a:pt x="13" y="8"/>
                    <a:pt x="11" y="9"/>
                    <a:pt x="10" y="11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2" y="2"/>
                    <a:pt x="16" y="0"/>
                    <a:pt x="20" y="0"/>
                  </a:cubicBezTo>
                  <a:cubicBezTo>
                    <a:pt x="26" y="0"/>
                    <a:pt x="30" y="4"/>
                    <a:pt x="30" y="10"/>
                  </a:cubicBezTo>
                  <a:cubicBezTo>
                    <a:pt x="30" y="33"/>
                    <a:pt x="30" y="33"/>
                    <a:pt x="30" y="33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8" name="Freeform 49"/>
            <p:cNvSpPr>
              <a:spLocks/>
            </p:cNvSpPr>
            <p:nvPr userDrawn="1"/>
          </p:nvSpPr>
          <p:spPr bwMode="auto">
            <a:xfrm>
              <a:off x="8547100" y="6429375"/>
              <a:ext cx="77788" cy="74613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19" y="21"/>
                </a:cxn>
                <a:cxn ang="0">
                  <a:pos x="7" y="25"/>
                </a:cxn>
                <a:cxn ang="0">
                  <a:pos x="1" y="26"/>
                </a:cxn>
                <a:cxn ang="0">
                  <a:pos x="0" y="19"/>
                </a:cxn>
                <a:cxn ang="0">
                  <a:pos x="4" y="8"/>
                </a:cxn>
                <a:cxn ang="0">
                  <a:pos x="27" y="0"/>
                </a:cxn>
              </a:cxnLst>
              <a:rect l="0" t="0" r="r" b="b"/>
              <a:pathLst>
                <a:path w="27" h="26">
                  <a:moveTo>
                    <a:pt x="27" y="0"/>
                  </a:moveTo>
                  <a:cubicBezTo>
                    <a:pt x="22" y="9"/>
                    <a:pt x="24" y="16"/>
                    <a:pt x="19" y="21"/>
                  </a:cubicBezTo>
                  <a:cubicBezTo>
                    <a:pt x="15" y="25"/>
                    <a:pt x="11" y="25"/>
                    <a:pt x="7" y="25"/>
                  </a:cubicBezTo>
                  <a:cubicBezTo>
                    <a:pt x="6" y="25"/>
                    <a:pt x="3" y="25"/>
                    <a:pt x="1" y="26"/>
                  </a:cubicBezTo>
                  <a:cubicBezTo>
                    <a:pt x="1" y="24"/>
                    <a:pt x="0" y="21"/>
                    <a:pt x="0" y="19"/>
                  </a:cubicBezTo>
                  <a:cubicBezTo>
                    <a:pt x="0" y="15"/>
                    <a:pt x="1" y="11"/>
                    <a:pt x="4" y="8"/>
                  </a:cubicBezTo>
                  <a:cubicBezTo>
                    <a:pt x="10" y="3"/>
                    <a:pt x="20" y="1"/>
                    <a:pt x="27" y="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9" name="Freeform 50"/>
            <p:cNvSpPr>
              <a:spLocks/>
            </p:cNvSpPr>
            <p:nvPr userDrawn="1"/>
          </p:nvSpPr>
          <p:spPr bwMode="auto">
            <a:xfrm>
              <a:off x="8383588" y="6503988"/>
              <a:ext cx="85725" cy="93663"/>
            </a:xfrm>
            <a:custGeom>
              <a:avLst/>
              <a:gdLst/>
              <a:ahLst/>
              <a:cxnLst>
                <a:cxn ang="0">
                  <a:pos x="30" y="33"/>
                </a:cxn>
                <a:cxn ang="0">
                  <a:pos x="20" y="33"/>
                </a:cxn>
                <a:cxn ang="0">
                  <a:pos x="20" y="13"/>
                </a:cxn>
                <a:cxn ang="0">
                  <a:pos x="16" y="8"/>
                </a:cxn>
                <a:cxn ang="0">
                  <a:pos x="10" y="11"/>
                </a:cxn>
                <a:cxn ang="0">
                  <a:pos x="10" y="33"/>
                </a:cxn>
                <a:cxn ang="0">
                  <a:pos x="0" y="33"/>
                </a:cxn>
                <a:cxn ang="0">
                  <a:pos x="0" y="1"/>
                </a:cxn>
                <a:cxn ang="0">
                  <a:pos x="9" y="1"/>
                </a:cxn>
                <a:cxn ang="0">
                  <a:pos x="9" y="4"/>
                </a:cxn>
                <a:cxn ang="0">
                  <a:pos x="20" y="0"/>
                </a:cxn>
                <a:cxn ang="0">
                  <a:pos x="30" y="10"/>
                </a:cxn>
                <a:cxn ang="0">
                  <a:pos x="30" y="33"/>
                </a:cxn>
              </a:cxnLst>
              <a:rect l="0" t="0" r="r" b="b"/>
              <a:pathLst>
                <a:path w="30" h="33">
                  <a:moveTo>
                    <a:pt x="30" y="33"/>
                  </a:moveTo>
                  <a:cubicBezTo>
                    <a:pt x="20" y="33"/>
                    <a:pt x="20" y="33"/>
                    <a:pt x="20" y="3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0"/>
                    <a:pt x="19" y="8"/>
                    <a:pt x="16" y="8"/>
                  </a:cubicBezTo>
                  <a:cubicBezTo>
                    <a:pt x="13" y="8"/>
                    <a:pt x="11" y="9"/>
                    <a:pt x="10" y="11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2" y="2"/>
                    <a:pt x="16" y="0"/>
                    <a:pt x="20" y="0"/>
                  </a:cubicBezTo>
                  <a:cubicBezTo>
                    <a:pt x="27" y="0"/>
                    <a:pt x="30" y="4"/>
                    <a:pt x="30" y="10"/>
                  </a:cubicBezTo>
                  <a:cubicBezTo>
                    <a:pt x="30" y="33"/>
                    <a:pt x="30" y="33"/>
                    <a:pt x="30" y="33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30" name="Freeform 51"/>
            <p:cNvSpPr>
              <a:spLocks/>
            </p:cNvSpPr>
            <p:nvPr userDrawn="1"/>
          </p:nvSpPr>
          <p:spPr bwMode="auto">
            <a:xfrm>
              <a:off x="8269288" y="6507163"/>
              <a:ext cx="109538" cy="139700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22" y="39"/>
                </a:cxn>
                <a:cxn ang="0">
                  <a:pos x="8" y="49"/>
                </a:cxn>
                <a:cxn ang="0">
                  <a:pos x="0" y="48"/>
                </a:cxn>
                <a:cxn ang="0">
                  <a:pos x="2" y="42"/>
                </a:cxn>
                <a:cxn ang="0">
                  <a:pos x="6" y="42"/>
                </a:cxn>
                <a:cxn ang="0">
                  <a:pos x="14" y="34"/>
                </a:cxn>
                <a:cxn ang="0">
                  <a:pos x="15" y="32"/>
                </a:cxn>
                <a:cxn ang="0">
                  <a:pos x="3" y="0"/>
                </a:cxn>
                <a:cxn ang="0">
                  <a:pos x="13" y="0"/>
                </a:cxn>
                <a:cxn ang="0">
                  <a:pos x="19" y="16"/>
                </a:cxn>
                <a:cxn ang="0">
                  <a:pos x="21" y="21"/>
                </a:cxn>
                <a:cxn ang="0">
                  <a:pos x="22" y="16"/>
                </a:cxn>
                <a:cxn ang="0">
                  <a:pos x="28" y="0"/>
                </a:cxn>
                <a:cxn ang="0">
                  <a:pos x="38" y="0"/>
                </a:cxn>
              </a:cxnLst>
              <a:rect l="0" t="0" r="r" b="b"/>
              <a:pathLst>
                <a:path w="38" h="49">
                  <a:moveTo>
                    <a:pt x="38" y="0"/>
                  </a:moveTo>
                  <a:cubicBezTo>
                    <a:pt x="22" y="39"/>
                    <a:pt x="22" y="39"/>
                    <a:pt x="22" y="39"/>
                  </a:cubicBezTo>
                  <a:cubicBezTo>
                    <a:pt x="19" y="45"/>
                    <a:pt x="14" y="49"/>
                    <a:pt x="8" y="49"/>
                  </a:cubicBezTo>
                  <a:cubicBezTo>
                    <a:pt x="4" y="49"/>
                    <a:pt x="3" y="49"/>
                    <a:pt x="0" y="48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4" y="42"/>
                    <a:pt x="5" y="42"/>
                    <a:pt x="6" y="42"/>
                  </a:cubicBezTo>
                  <a:cubicBezTo>
                    <a:pt x="10" y="42"/>
                    <a:pt x="12" y="39"/>
                    <a:pt x="14" y="34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0" y="18"/>
                    <a:pt x="20" y="20"/>
                    <a:pt x="21" y="21"/>
                  </a:cubicBezTo>
                  <a:cubicBezTo>
                    <a:pt x="21" y="20"/>
                    <a:pt x="22" y="17"/>
                    <a:pt x="22" y="16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8" y="0"/>
                    <a:pt x="38" y="0"/>
                    <a:pt x="38" y="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31" name="Freeform 52"/>
            <p:cNvSpPr>
              <a:spLocks/>
            </p:cNvSpPr>
            <p:nvPr userDrawn="1"/>
          </p:nvSpPr>
          <p:spPr bwMode="auto">
            <a:xfrm>
              <a:off x="8197850" y="6503988"/>
              <a:ext cx="80963" cy="96838"/>
            </a:xfrm>
            <a:custGeom>
              <a:avLst/>
              <a:gdLst/>
              <a:ahLst/>
              <a:cxnLst>
                <a:cxn ang="0">
                  <a:pos x="28" y="23"/>
                </a:cxn>
                <a:cxn ang="0">
                  <a:pos x="14" y="34"/>
                </a:cxn>
                <a:cxn ang="0">
                  <a:pos x="0" y="31"/>
                </a:cxn>
                <a:cxn ang="0">
                  <a:pos x="3" y="25"/>
                </a:cxn>
                <a:cxn ang="0">
                  <a:pos x="12" y="27"/>
                </a:cxn>
                <a:cxn ang="0">
                  <a:pos x="18" y="24"/>
                </a:cxn>
                <a:cxn ang="0">
                  <a:pos x="15" y="21"/>
                </a:cxn>
                <a:cxn ang="0">
                  <a:pos x="9" y="20"/>
                </a:cxn>
                <a:cxn ang="0">
                  <a:pos x="1" y="11"/>
                </a:cxn>
                <a:cxn ang="0">
                  <a:pos x="15" y="0"/>
                </a:cxn>
                <a:cxn ang="0">
                  <a:pos x="26" y="1"/>
                </a:cxn>
                <a:cxn ang="0">
                  <a:pos x="23" y="8"/>
                </a:cxn>
                <a:cxn ang="0">
                  <a:pos x="16" y="6"/>
                </a:cxn>
                <a:cxn ang="0">
                  <a:pos x="11" y="9"/>
                </a:cxn>
                <a:cxn ang="0">
                  <a:pos x="13" y="11"/>
                </a:cxn>
                <a:cxn ang="0">
                  <a:pos x="19" y="13"/>
                </a:cxn>
                <a:cxn ang="0">
                  <a:pos x="28" y="23"/>
                </a:cxn>
              </a:cxnLst>
              <a:rect l="0" t="0" r="r" b="b"/>
              <a:pathLst>
                <a:path w="28" h="34">
                  <a:moveTo>
                    <a:pt x="28" y="23"/>
                  </a:moveTo>
                  <a:cubicBezTo>
                    <a:pt x="28" y="30"/>
                    <a:pt x="21" y="34"/>
                    <a:pt x="14" y="34"/>
                  </a:cubicBezTo>
                  <a:cubicBezTo>
                    <a:pt x="9" y="34"/>
                    <a:pt x="5" y="33"/>
                    <a:pt x="0" y="31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6" y="26"/>
                    <a:pt x="9" y="27"/>
                    <a:pt x="12" y="27"/>
                  </a:cubicBezTo>
                  <a:cubicBezTo>
                    <a:pt x="14" y="27"/>
                    <a:pt x="18" y="26"/>
                    <a:pt x="18" y="24"/>
                  </a:cubicBezTo>
                  <a:cubicBezTo>
                    <a:pt x="18" y="22"/>
                    <a:pt x="17" y="22"/>
                    <a:pt x="15" y="21"/>
                  </a:cubicBezTo>
                  <a:cubicBezTo>
                    <a:pt x="14" y="21"/>
                    <a:pt x="11" y="20"/>
                    <a:pt x="9" y="20"/>
                  </a:cubicBezTo>
                  <a:cubicBezTo>
                    <a:pt x="5" y="18"/>
                    <a:pt x="1" y="16"/>
                    <a:pt x="1" y="11"/>
                  </a:cubicBezTo>
                  <a:cubicBezTo>
                    <a:pt x="1" y="4"/>
                    <a:pt x="7" y="0"/>
                    <a:pt x="15" y="0"/>
                  </a:cubicBezTo>
                  <a:cubicBezTo>
                    <a:pt x="20" y="0"/>
                    <a:pt x="23" y="1"/>
                    <a:pt x="26" y="1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7"/>
                    <a:pt x="18" y="6"/>
                    <a:pt x="16" y="6"/>
                  </a:cubicBezTo>
                  <a:cubicBezTo>
                    <a:pt x="13" y="6"/>
                    <a:pt x="11" y="8"/>
                    <a:pt x="11" y="9"/>
                  </a:cubicBezTo>
                  <a:cubicBezTo>
                    <a:pt x="11" y="10"/>
                    <a:pt x="12" y="11"/>
                    <a:pt x="13" y="11"/>
                  </a:cubicBezTo>
                  <a:cubicBezTo>
                    <a:pt x="15" y="12"/>
                    <a:pt x="17" y="12"/>
                    <a:pt x="19" y="13"/>
                  </a:cubicBezTo>
                  <a:cubicBezTo>
                    <a:pt x="24" y="14"/>
                    <a:pt x="28" y="16"/>
                    <a:pt x="28" y="23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32" name="Freeform 53"/>
            <p:cNvSpPr>
              <a:spLocks noEditPoints="1"/>
            </p:cNvSpPr>
            <p:nvPr userDrawn="1"/>
          </p:nvSpPr>
          <p:spPr bwMode="auto">
            <a:xfrm>
              <a:off x="8850313" y="6503988"/>
              <a:ext cx="79375" cy="96838"/>
            </a:xfrm>
            <a:custGeom>
              <a:avLst/>
              <a:gdLst/>
              <a:ahLst/>
              <a:cxnLst>
                <a:cxn ang="0">
                  <a:pos x="18" y="25"/>
                </a:cxn>
                <a:cxn ang="0">
                  <a:pos x="18" y="19"/>
                </a:cxn>
                <a:cxn ang="0">
                  <a:pos x="10" y="23"/>
                </a:cxn>
                <a:cxn ang="0">
                  <a:pos x="14" y="27"/>
                </a:cxn>
                <a:cxn ang="0">
                  <a:pos x="18" y="25"/>
                </a:cxn>
                <a:cxn ang="0">
                  <a:pos x="28" y="33"/>
                </a:cxn>
                <a:cxn ang="0">
                  <a:pos x="19" y="33"/>
                </a:cxn>
                <a:cxn ang="0">
                  <a:pos x="19" y="31"/>
                </a:cxn>
                <a:cxn ang="0">
                  <a:pos x="10" y="34"/>
                </a:cxn>
                <a:cxn ang="0">
                  <a:pos x="0" y="25"/>
                </a:cxn>
                <a:cxn ang="0">
                  <a:pos x="18" y="13"/>
                </a:cxn>
                <a:cxn ang="0">
                  <a:pos x="18" y="12"/>
                </a:cxn>
                <a:cxn ang="0">
                  <a:pos x="13" y="7"/>
                </a:cxn>
                <a:cxn ang="0">
                  <a:pos x="4" y="10"/>
                </a:cxn>
                <a:cxn ang="0">
                  <a:pos x="1" y="4"/>
                </a:cxn>
                <a:cxn ang="0">
                  <a:pos x="16" y="0"/>
                </a:cxn>
                <a:cxn ang="0">
                  <a:pos x="28" y="10"/>
                </a:cxn>
                <a:cxn ang="0">
                  <a:pos x="28" y="33"/>
                </a:cxn>
              </a:cxnLst>
              <a:rect l="0" t="0" r="r" b="b"/>
              <a:pathLst>
                <a:path w="28" h="34">
                  <a:moveTo>
                    <a:pt x="18" y="25"/>
                  </a:moveTo>
                  <a:cubicBezTo>
                    <a:pt x="18" y="19"/>
                    <a:pt x="18" y="19"/>
                    <a:pt x="18" y="19"/>
                  </a:cubicBezTo>
                  <a:cubicBezTo>
                    <a:pt x="14" y="19"/>
                    <a:pt x="10" y="19"/>
                    <a:pt x="10" y="23"/>
                  </a:cubicBezTo>
                  <a:cubicBezTo>
                    <a:pt x="10" y="26"/>
                    <a:pt x="12" y="27"/>
                    <a:pt x="14" y="27"/>
                  </a:cubicBezTo>
                  <a:cubicBezTo>
                    <a:pt x="16" y="27"/>
                    <a:pt x="17" y="26"/>
                    <a:pt x="18" y="25"/>
                  </a:cubicBezTo>
                  <a:moveTo>
                    <a:pt x="28" y="33"/>
                  </a:moveTo>
                  <a:cubicBezTo>
                    <a:pt x="19" y="33"/>
                    <a:pt x="19" y="33"/>
                    <a:pt x="19" y="33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6" y="33"/>
                    <a:pt x="13" y="34"/>
                    <a:pt x="10" y="34"/>
                  </a:cubicBezTo>
                  <a:cubicBezTo>
                    <a:pt x="4" y="34"/>
                    <a:pt x="0" y="31"/>
                    <a:pt x="0" y="25"/>
                  </a:cubicBezTo>
                  <a:cubicBezTo>
                    <a:pt x="0" y="14"/>
                    <a:pt x="10" y="13"/>
                    <a:pt x="18" y="13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9"/>
                    <a:pt x="18" y="7"/>
                    <a:pt x="13" y="7"/>
                  </a:cubicBezTo>
                  <a:cubicBezTo>
                    <a:pt x="10" y="7"/>
                    <a:pt x="6" y="9"/>
                    <a:pt x="4" y="10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5" y="2"/>
                    <a:pt x="11" y="0"/>
                    <a:pt x="16" y="0"/>
                  </a:cubicBezTo>
                  <a:cubicBezTo>
                    <a:pt x="23" y="0"/>
                    <a:pt x="28" y="4"/>
                    <a:pt x="28" y="10"/>
                  </a:cubicBezTo>
                  <a:lnTo>
                    <a:pt x="28" y="3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33" name="Freeform 54"/>
            <p:cNvSpPr>
              <a:spLocks noEditPoints="1"/>
            </p:cNvSpPr>
            <p:nvPr userDrawn="1"/>
          </p:nvSpPr>
          <p:spPr bwMode="auto">
            <a:xfrm>
              <a:off x="8578850" y="6503988"/>
              <a:ext cx="88900" cy="96838"/>
            </a:xfrm>
            <a:custGeom>
              <a:avLst/>
              <a:gdLst/>
              <a:ahLst/>
              <a:cxnLst>
                <a:cxn ang="0">
                  <a:pos x="21" y="13"/>
                </a:cxn>
                <a:cxn ang="0">
                  <a:pos x="16" y="7"/>
                </a:cxn>
                <a:cxn ang="0">
                  <a:pos x="10" y="13"/>
                </a:cxn>
                <a:cxn ang="0">
                  <a:pos x="21" y="13"/>
                </a:cxn>
                <a:cxn ang="0">
                  <a:pos x="31" y="16"/>
                </a:cxn>
                <a:cxn ang="0">
                  <a:pos x="31" y="19"/>
                </a:cxn>
                <a:cxn ang="0">
                  <a:pos x="10" y="19"/>
                </a:cxn>
                <a:cxn ang="0">
                  <a:pos x="19" y="27"/>
                </a:cxn>
                <a:cxn ang="0">
                  <a:pos x="27" y="24"/>
                </a:cxn>
                <a:cxn ang="0">
                  <a:pos x="30" y="30"/>
                </a:cxn>
                <a:cxn ang="0">
                  <a:pos x="16" y="34"/>
                </a:cxn>
                <a:cxn ang="0">
                  <a:pos x="0" y="17"/>
                </a:cxn>
                <a:cxn ang="0">
                  <a:pos x="16" y="0"/>
                </a:cxn>
                <a:cxn ang="0">
                  <a:pos x="31" y="16"/>
                </a:cxn>
              </a:cxnLst>
              <a:rect l="0" t="0" r="r" b="b"/>
              <a:pathLst>
                <a:path w="31" h="34">
                  <a:moveTo>
                    <a:pt x="21" y="13"/>
                  </a:moveTo>
                  <a:cubicBezTo>
                    <a:pt x="21" y="9"/>
                    <a:pt x="19" y="7"/>
                    <a:pt x="16" y="7"/>
                  </a:cubicBezTo>
                  <a:cubicBezTo>
                    <a:pt x="13" y="7"/>
                    <a:pt x="11" y="10"/>
                    <a:pt x="10" y="13"/>
                  </a:cubicBezTo>
                  <a:cubicBezTo>
                    <a:pt x="21" y="13"/>
                    <a:pt x="21" y="13"/>
                    <a:pt x="21" y="13"/>
                  </a:cubicBezTo>
                  <a:moveTo>
                    <a:pt x="31" y="16"/>
                  </a:moveTo>
                  <a:cubicBezTo>
                    <a:pt x="31" y="17"/>
                    <a:pt x="31" y="18"/>
                    <a:pt x="31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24"/>
                    <a:pt x="12" y="27"/>
                    <a:pt x="19" y="27"/>
                  </a:cubicBezTo>
                  <a:cubicBezTo>
                    <a:pt x="22" y="27"/>
                    <a:pt x="26" y="25"/>
                    <a:pt x="27" y="24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26" y="32"/>
                    <a:pt x="21" y="34"/>
                    <a:pt x="16" y="34"/>
                  </a:cubicBezTo>
                  <a:cubicBezTo>
                    <a:pt x="6" y="34"/>
                    <a:pt x="0" y="27"/>
                    <a:pt x="0" y="17"/>
                  </a:cubicBezTo>
                  <a:cubicBezTo>
                    <a:pt x="0" y="7"/>
                    <a:pt x="8" y="0"/>
                    <a:pt x="16" y="0"/>
                  </a:cubicBezTo>
                  <a:cubicBezTo>
                    <a:pt x="27" y="0"/>
                    <a:pt x="31" y="7"/>
                    <a:pt x="31" y="16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34" name="Freeform 55"/>
            <p:cNvSpPr>
              <a:spLocks noEditPoints="1"/>
            </p:cNvSpPr>
            <p:nvPr userDrawn="1"/>
          </p:nvSpPr>
          <p:spPr bwMode="auto">
            <a:xfrm>
              <a:off x="8478838" y="6503988"/>
              <a:ext cx="100013" cy="146050"/>
            </a:xfrm>
            <a:custGeom>
              <a:avLst/>
              <a:gdLst/>
              <a:ahLst/>
              <a:cxnLst>
                <a:cxn ang="0">
                  <a:pos x="25" y="38"/>
                </a:cxn>
                <a:cxn ang="0">
                  <a:pos x="21" y="35"/>
                </a:cxn>
                <a:cxn ang="0">
                  <a:pos x="12" y="35"/>
                </a:cxn>
                <a:cxn ang="0">
                  <a:pos x="8" y="39"/>
                </a:cxn>
                <a:cxn ang="0">
                  <a:pos x="17" y="44"/>
                </a:cxn>
                <a:cxn ang="0">
                  <a:pos x="25" y="38"/>
                </a:cxn>
                <a:cxn ang="0">
                  <a:pos x="22" y="11"/>
                </a:cxn>
                <a:cxn ang="0">
                  <a:pos x="17" y="6"/>
                </a:cxn>
                <a:cxn ang="0">
                  <a:pos x="13" y="11"/>
                </a:cxn>
                <a:cxn ang="0">
                  <a:pos x="17" y="16"/>
                </a:cxn>
                <a:cxn ang="0">
                  <a:pos x="22" y="11"/>
                </a:cxn>
                <a:cxn ang="0">
                  <a:pos x="35" y="37"/>
                </a:cxn>
                <a:cxn ang="0">
                  <a:pos x="16" y="51"/>
                </a:cxn>
                <a:cxn ang="0">
                  <a:pos x="0" y="41"/>
                </a:cxn>
                <a:cxn ang="0">
                  <a:pos x="6" y="33"/>
                </a:cxn>
                <a:cxn ang="0">
                  <a:pos x="3" y="31"/>
                </a:cxn>
                <a:cxn ang="0">
                  <a:pos x="1" y="26"/>
                </a:cxn>
                <a:cxn ang="0">
                  <a:pos x="7" y="18"/>
                </a:cxn>
                <a:cxn ang="0">
                  <a:pos x="3" y="11"/>
                </a:cxn>
                <a:cxn ang="0">
                  <a:pos x="18" y="0"/>
                </a:cxn>
                <a:cxn ang="0">
                  <a:pos x="32" y="10"/>
                </a:cxn>
                <a:cxn ang="0">
                  <a:pos x="17" y="21"/>
                </a:cxn>
                <a:cxn ang="0">
                  <a:pos x="13" y="21"/>
                </a:cxn>
                <a:cxn ang="0">
                  <a:pos x="10" y="24"/>
                </a:cxn>
                <a:cxn ang="0">
                  <a:pos x="15" y="26"/>
                </a:cxn>
                <a:cxn ang="0">
                  <a:pos x="23" y="26"/>
                </a:cxn>
                <a:cxn ang="0">
                  <a:pos x="35" y="37"/>
                </a:cxn>
              </a:cxnLst>
              <a:rect l="0" t="0" r="r" b="b"/>
              <a:pathLst>
                <a:path w="35" h="51">
                  <a:moveTo>
                    <a:pt x="25" y="38"/>
                  </a:moveTo>
                  <a:cubicBezTo>
                    <a:pt x="25" y="36"/>
                    <a:pt x="23" y="35"/>
                    <a:pt x="21" y="35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1" y="35"/>
                    <a:pt x="8" y="37"/>
                    <a:pt x="8" y="39"/>
                  </a:cubicBezTo>
                  <a:cubicBezTo>
                    <a:pt x="8" y="42"/>
                    <a:pt x="12" y="44"/>
                    <a:pt x="17" y="44"/>
                  </a:cubicBezTo>
                  <a:cubicBezTo>
                    <a:pt x="21" y="44"/>
                    <a:pt x="25" y="42"/>
                    <a:pt x="25" y="38"/>
                  </a:cubicBezTo>
                  <a:moveTo>
                    <a:pt x="22" y="11"/>
                  </a:moveTo>
                  <a:cubicBezTo>
                    <a:pt x="22" y="8"/>
                    <a:pt x="21" y="6"/>
                    <a:pt x="17" y="6"/>
                  </a:cubicBezTo>
                  <a:cubicBezTo>
                    <a:pt x="14" y="6"/>
                    <a:pt x="13" y="9"/>
                    <a:pt x="13" y="11"/>
                  </a:cubicBezTo>
                  <a:cubicBezTo>
                    <a:pt x="13" y="14"/>
                    <a:pt x="14" y="16"/>
                    <a:pt x="17" y="16"/>
                  </a:cubicBezTo>
                  <a:cubicBezTo>
                    <a:pt x="20" y="16"/>
                    <a:pt x="22" y="14"/>
                    <a:pt x="22" y="11"/>
                  </a:cubicBezTo>
                  <a:moveTo>
                    <a:pt x="35" y="37"/>
                  </a:moveTo>
                  <a:cubicBezTo>
                    <a:pt x="35" y="46"/>
                    <a:pt x="25" y="51"/>
                    <a:pt x="16" y="51"/>
                  </a:cubicBezTo>
                  <a:cubicBezTo>
                    <a:pt x="8" y="51"/>
                    <a:pt x="0" y="48"/>
                    <a:pt x="0" y="41"/>
                  </a:cubicBezTo>
                  <a:cubicBezTo>
                    <a:pt x="0" y="37"/>
                    <a:pt x="4" y="35"/>
                    <a:pt x="6" y="33"/>
                  </a:cubicBezTo>
                  <a:cubicBezTo>
                    <a:pt x="4" y="33"/>
                    <a:pt x="4" y="32"/>
                    <a:pt x="3" y="31"/>
                  </a:cubicBezTo>
                  <a:cubicBezTo>
                    <a:pt x="2" y="30"/>
                    <a:pt x="1" y="29"/>
                    <a:pt x="1" y="26"/>
                  </a:cubicBezTo>
                  <a:cubicBezTo>
                    <a:pt x="1" y="23"/>
                    <a:pt x="4" y="20"/>
                    <a:pt x="7" y="18"/>
                  </a:cubicBezTo>
                  <a:cubicBezTo>
                    <a:pt x="5" y="17"/>
                    <a:pt x="3" y="16"/>
                    <a:pt x="3" y="11"/>
                  </a:cubicBezTo>
                  <a:cubicBezTo>
                    <a:pt x="3" y="4"/>
                    <a:pt x="9" y="0"/>
                    <a:pt x="18" y="0"/>
                  </a:cubicBezTo>
                  <a:cubicBezTo>
                    <a:pt x="25" y="0"/>
                    <a:pt x="32" y="2"/>
                    <a:pt x="32" y="10"/>
                  </a:cubicBezTo>
                  <a:cubicBezTo>
                    <a:pt x="32" y="18"/>
                    <a:pt x="24" y="21"/>
                    <a:pt x="17" y="21"/>
                  </a:cubicBezTo>
                  <a:cubicBezTo>
                    <a:pt x="15" y="21"/>
                    <a:pt x="14" y="21"/>
                    <a:pt x="13" y="21"/>
                  </a:cubicBezTo>
                  <a:cubicBezTo>
                    <a:pt x="12" y="21"/>
                    <a:pt x="10" y="22"/>
                    <a:pt x="10" y="24"/>
                  </a:cubicBezTo>
                  <a:cubicBezTo>
                    <a:pt x="10" y="26"/>
                    <a:pt x="14" y="26"/>
                    <a:pt x="15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30" y="26"/>
                    <a:pt x="35" y="30"/>
                    <a:pt x="35" y="37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</p:grpSp>
      <p:sp>
        <p:nvSpPr>
          <p:cNvPr id="37" name="Textfeld 36"/>
          <p:cNvSpPr txBox="1"/>
          <p:nvPr userDrawn="1"/>
        </p:nvSpPr>
        <p:spPr>
          <a:xfrm>
            <a:off x="8808993" y="6617901"/>
            <a:ext cx="115416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900" dirty="0">
                <a:solidFill>
                  <a:srgbClr val="FFFFFF"/>
                </a:solidFill>
              </a:rPr>
              <a:t>™</a:t>
            </a:r>
          </a:p>
        </p:txBody>
      </p:sp>
      <p:sp>
        <p:nvSpPr>
          <p:cNvPr id="3087" name="Rectangle 15"/>
          <p:cNvSpPr>
            <a:spLocks noChangeArrowheads="1"/>
          </p:cNvSpPr>
          <p:nvPr userDrawn="1"/>
        </p:nvSpPr>
        <p:spPr bwMode="auto">
          <a:xfrm>
            <a:off x="0" y="5297488"/>
            <a:ext cx="9144000" cy="111125"/>
          </a:xfrm>
          <a:prstGeom prst="rect">
            <a:avLst/>
          </a:prstGeom>
          <a:solidFill>
            <a:srgbClr val="387C37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7" name="Rectangle 46"/>
          <p:cNvSpPr/>
          <p:nvPr userDrawn="1"/>
        </p:nvSpPr>
        <p:spPr>
          <a:xfrm>
            <a:off x="8839200" y="5640974"/>
            <a:ext cx="235962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" b="1" dirty="0">
                <a:solidFill>
                  <a:srgbClr val="FFFFFF"/>
                </a:solidFill>
              </a:rPr>
              <a:t>®</a:t>
            </a:r>
            <a:endParaRPr lang="en-US" sz="500" dirty="0">
              <a:solidFill>
                <a:srgbClr val="FFFFFF"/>
              </a:solidFill>
            </a:endParaRPr>
          </a:p>
        </p:txBody>
      </p:sp>
      <p:pic>
        <p:nvPicPr>
          <p:cNvPr id="25" name="Picture 24" descr="Callisto_GT_RGB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6615" y="5517232"/>
            <a:ext cx="2157753" cy="42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82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4CF23-AF0A-4531-BE0C-ED14CDE7508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040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E9DEB8-E180-4041-827E-D8EDF1252E3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0603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ADF8E-DBAC-47B0-8906-05A7308DE2A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5072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E2C40-6496-49DC-815A-E5EC6E49A3A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3153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2EADC-74E2-4357-ABD5-AEC605A75BD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538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D8219-0FAB-43DB-9414-6E1DCAC06A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9528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9AF066-94A1-4158-B35A-939D9048453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7661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1563D-781E-4685-A275-963ECA06418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861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A3A41-4669-47A9-8BFB-3D8DF93A6DC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5344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C9546C-7331-486E-BD39-5D9ACB33AA9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5104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5C885-5B9C-4852-893F-52D951050F4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6441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B36F8-13FC-42FE-A19C-D0C71A4867B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2252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B9957-2457-4770-9974-8F856419E8F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0969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B4DEC9-8D29-4D8B-B651-B4B847B78B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1875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7C969-FC6A-4A10-93AA-EFCC7F5B318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3534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D7E18-D6DA-46B6-89BC-5C21A7FCC4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93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CCE3A-E335-49E2-AC31-CA19EEBBC9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8043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0B0F6-EE2A-4028-BD63-74DDE29159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1AA0A-D25E-447F-8748-719403C9A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3289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0B0F6-EE2A-4028-BD63-74DDE29159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1AA0A-D25E-447F-8748-719403C9A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5989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0B0F6-EE2A-4028-BD63-74DDE29159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1AA0A-D25E-447F-8748-719403C9A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9859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0B0F6-EE2A-4028-BD63-74DDE29159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1AA0A-D25E-447F-8748-719403C9A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2129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0B0F6-EE2A-4028-BD63-74DDE29159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1AA0A-D25E-447F-8748-719403C9A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9218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0B0F6-EE2A-4028-BD63-74DDE29159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1AA0A-D25E-447F-8748-719403C9A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5372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0B0F6-EE2A-4028-BD63-74DDE29159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1AA0A-D25E-447F-8748-719403C9A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879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0B0F6-EE2A-4028-BD63-74DDE29159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1AA0A-D25E-447F-8748-719403C9A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7848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0B0F6-EE2A-4028-BD63-74DDE29159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1AA0A-D25E-447F-8748-719403C9A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1823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0B0F6-EE2A-4028-BD63-74DDE29159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1AA0A-D25E-447F-8748-719403C9A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714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6A950-F900-4E23-B0BB-83BA6EE6F3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9029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0B0F6-EE2A-4028-BD63-74DDE29159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1AA0A-D25E-447F-8748-719403C9A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2811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0FC48-033F-479C-A53E-DC77DE4B04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043913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DF58D-2FD7-421A-9397-B4F718481A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576645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E87C3-12FB-4885-9B2C-BD2EF7A0F1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410546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5347D-632B-412F-A060-4B05D062DC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128441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90374-7400-4B6C-9B6D-F6F8DB60BD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67736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5C710-30E2-4F61-9D6A-4E28EA5927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07173"/>
      </p:ext>
    </p:extLst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4ECD2-BF3C-48C8-B873-1DCA54E4BA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205738"/>
      </p:ext>
    </p:extLst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C386C-00AA-4879-B980-B266375050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969206"/>
      </p:ext>
    </p:extLst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27535-63AF-4F24-B649-582DC1C2FF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842583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38530-B3C2-44F1-BD81-C164BC26DE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8917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1F13A-2F37-4E8A-BB55-8EC33C5E35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030438"/>
      </p:ext>
    </p:extLst>
  </p:cSld>
  <p:clrMapOvr>
    <a:masterClrMapping/>
  </p:clrMapOvr>
  <p:transition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48F6C-CA49-42E0-A38B-69B81C6936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951629"/>
      </p:ext>
    </p:extLst>
  </p:cSld>
  <p:clrMapOvr>
    <a:masterClrMapping/>
  </p:clrMapOvr>
  <p:transition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30DD5-BCFA-4E28-85A5-43DCF6D806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74629"/>
      </p:ext>
    </p:extLst>
  </p:cSld>
  <p:clrMapOvr>
    <a:masterClrMapping/>
  </p:clrMapOvr>
  <p:transition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4D6A28-437F-47DE-9BE0-814DC62214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588382"/>
      </p:ext>
    </p:extLst>
  </p:cSld>
  <p:clrMapOvr>
    <a:masterClrMapping/>
  </p:clrMapOvr>
  <p:transition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3D2B5-67E2-49C8-8641-3C7224DA14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565347"/>
      </p:ext>
    </p:extLst>
  </p:cSld>
  <p:clrMapOvr>
    <a:masterClrMapping/>
  </p:clrMapOvr>
  <p:transition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385FD-C197-43B1-BE41-029B4AD3CE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455283"/>
      </p:ext>
    </p:extLst>
  </p:cSld>
  <p:clrMapOvr>
    <a:masterClrMapping/>
  </p:clrMapOvr>
  <p:transition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F5CAC-7DF2-4974-963F-C171944FB6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275982"/>
      </p:ext>
    </p:extLst>
  </p:cSld>
  <p:clrMapOvr>
    <a:masterClrMapping/>
  </p:clrMapOvr>
  <p:transition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35F30FAD-A24F-49ED-902C-3443DF78E1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1692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53FA469-4CD9-4302-A060-87F840F9A3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9382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866E173-5685-45CA-884F-4C6D68E3F9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402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AE4F5-65A0-4427-8B57-1C9658EA55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61945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61A4625-9862-4A7B-81DE-D591D91149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0506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A81F1146-6CF7-4828-9042-24B2AC0CC7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58306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C3F2A4F6-014B-4D17-AA05-00158CD1C1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8091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10BC566-1027-4EE5-B436-1B3C739241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2274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39A03E17-35B7-4E2F-86BF-B5C995B071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81346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1017FA14-1288-4919-AEDB-4AB4D12446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11378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B67A5416-B90D-46D7-ACCB-3889F06BF7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63377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50679FA3-8FE7-418C-BAEB-CB4E03A859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16394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BBCB9C61-64CE-4CF3-B594-F163494162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2770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525ECD8D-C776-49DF-99B9-4B620B93FA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197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5DA24-629B-441B-99CB-4B84CD3676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28545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D4F47AE-46CA-484E-9BAC-9BF7EF8DC0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14005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5A74638-605B-4C09-9528-BDBB4DDB6B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60807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8D7F619C-C6D1-4AA3-912A-5390963A24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64478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FE628F41-487A-4150-9538-0E82DB10C0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79321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B22B035-36B3-42E4-81E1-E9C1B338CE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97529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966E8B01-9131-4D26-9E63-21C35974E0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12820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0B0F6-EE2A-4028-BD63-74DDE29159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1AA0A-D25E-447F-8748-719403C9A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23696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0B0F6-EE2A-4028-BD63-74DDE29159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1AA0A-D25E-447F-8748-719403C9A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60695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0B0F6-EE2A-4028-BD63-74DDE29159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1AA0A-D25E-447F-8748-719403C9A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99204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0B0F6-EE2A-4028-BD63-74DDE29159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1AA0A-D25E-447F-8748-719403C9A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538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1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79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7010B3D-6225-435D-AB6C-4BD166BA55C6}" type="slidenum">
              <a:rPr lang="en-US" sz="1400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156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ppt_land_print_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6173788"/>
            <a:ext cx="914400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73063" y="88900"/>
            <a:ext cx="8453437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Titelmasterformat durch Klicken bearbeiten</a:t>
            </a:r>
            <a:endParaRPr lang="en-US" altLang="en-US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3063" y="1211263"/>
            <a:ext cx="8459787" cy="473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Textmasterformate durch Klicken bearbeiten</a:t>
            </a:r>
          </a:p>
          <a:p>
            <a:pPr lvl="1"/>
            <a:r>
              <a:rPr lang="de-DE" altLang="en-US" smtClean="0"/>
              <a:t>Zweite Ebene</a:t>
            </a:r>
          </a:p>
          <a:p>
            <a:pPr lvl="2"/>
            <a:r>
              <a:rPr lang="de-DE" altLang="en-US" smtClean="0"/>
              <a:t>Dritte Ebene</a:t>
            </a:r>
          </a:p>
          <a:p>
            <a:pPr lvl="3"/>
            <a:r>
              <a:rPr lang="de-DE" altLang="en-US" smtClean="0"/>
              <a:t>Vierte Ebene</a:t>
            </a:r>
          </a:p>
          <a:p>
            <a:pPr lvl="4"/>
            <a:r>
              <a:rPr lang="de-DE" altLang="en-US" smtClean="0"/>
              <a:t>Fünfte Ebene</a:t>
            </a:r>
            <a:endParaRPr lang="en-US" altLang="en-US" smtClean="0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92163" y="6458411"/>
            <a:ext cx="5753100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eaLnBrk="0" hangingPunct="0">
              <a:spcAft>
                <a:spcPts val="600"/>
              </a:spcAft>
              <a:tabLst>
                <a:tab pos="441325" algn="l"/>
              </a:tabLst>
              <a:defRPr sz="800" b="0"/>
            </a:lvl1pPr>
          </a:lstStyle>
          <a:p>
            <a:pPr fontAlgn="base">
              <a:spcBef>
                <a:spcPct val="0"/>
              </a:spcBef>
              <a:defRPr/>
            </a:pPr>
            <a:r>
              <a:rPr lang="en-US" dirty="0" smtClean="0">
                <a:solidFill>
                  <a:srgbClr val="626469"/>
                </a:solidFill>
              </a:rPr>
              <a:t>Classification: INTERNAL USE ONLY</a:t>
            </a:r>
            <a:endParaRPr lang="en-US" dirty="0">
              <a:solidFill>
                <a:srgbClr val="626469"/>
              </a:solidFill>
            </a:endParaRP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293688" y="6483350"/>
            <a:ext cx="557212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  <a:tabLst>
                <a:tab pos="441325" algn="l"/>
              </a:tabLst>
              <a:defRPr/>
            </a:pPr>
            <a:fld id="{974B40FB-612E-435B-B627-187A21F7DD64}" type="slidenum">
              <a:rPr lang="en-US" sz="1200">
                <a:solidFill>
                  <a:srgbClr val="626469"/>
                </a:solidFill>
              </a:rPr>
              <a:pPr eaLnBrk="0" fontAlgn="base" hangingPunct="0">
                <a:spcBef>
                  <a:spcPct val="0"/>
                </a:spcBef>
                <a:spcAft>
                  <a:spcPts val="600"/>
                </a:spcAft>
                <a:tabLst>
                  <a:tab pos="441325" algn="l"/>
                </a:tabLst>
                <a:defRPr/>
              </a:pPr>
              <a:t>‹#›</a:t>
            </a:fld>
            <a:r>
              <a:rPr lang="en-US" sz="1200" dirty="0">
                <a:solidFill>
                  <a:srgbClr val="626469"/>
                </a:solidFill>
              </a:rPr>
              <a:t>	</a:t>
            </a:r>
          </a:p>
        </p:txBody>
      </p:sp>
      <p:pic>
        <p:nvPicPr>
          <p:cNvPr id="3079" name="Picture 8" descr="new logo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9825" y="6403975"/>
            <a:ext cx="117475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59248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</p:sldLayoutIdLst>
  <p:transition>
    <p:wipe dir="r"/>
  </p:transition>
  <p:hf sldNum="0" hdr="0" dt="0"/>
  <p:txStyles>
    <p:titleStyle>
      <a:lvl1pPr algn="l" defTabSz="9572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9572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2pPr>
      <a:lvl3pPr algn="l" defTabSz="9572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3pPr>
      <a:lvl4pPr algn="l" defTabSz="9572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4pPr>
      <a:lvl5pPr algn="l" defTabSz="9572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5pPr>
      <a:lvl6pPr marL="457200" algn="l" defTabSz="9572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6pPr>
      <a:lvl7pPr marL="914400" algn="l" defTabSz="9572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7pPr>
      <a:lvl8pPr marL="1371600" algn="l" defTabSz="9572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8pPr>
      <a:lvl9pPr marL="1828800" algn="l" defTabSz="9572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9pPr>
    </p:titleStyle>
    <p:bodyStyle>
      <a:lvl1pPr marL="285750" indent="-285750" algn="l" defTabSz="957263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Font typeface="Arial" charset="0"/>
        <a:buChar char="●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76275" indent="-276225" algn="l" defTabSz="957263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Font typeface="Arial" charset="0"/>
        <a:buChar char="-"/>
        <a:defRPr sz="2000">
          <a:solidFill>
            <a:schemeClr val="tx1"/>
          </a:solidFill>
          <a:latin typeface="+mn-lt"/>
        </a:defRPr>
      </a:lvl2pPr>
      <a:lvl3pPr marL="1144588" indent="-287338" algn="l" defTabSz="957263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3pPr>
      <a:lvl4pPr marL="1619250" indent="-295275" algn="l" defTabSz="957263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Font typeface="Arial" charset="0"/>
        <a:buChar char="-"/>
        <a:defRPr sz="2000">
          <a:solidFill>
            <a:schemeClr val="tx1"/>
          </a:solidFill>
          <a:latin typeface="+mn-lt"/>
        </a:defRPr>
      </a:lvl4pPr>
      <a:lvl5pPr marL="2093913" indent="-295275" algn="l" defTabSz="957263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51113" indent="-295275" algn="l" defTabSz="957263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3008313" indent="-295275" algn="l" defTabSz="957263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65513" indent="-295275" algn="l" defTabSz="957263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922713" indent="-295275" algn="l" defTabSz="957263" rtl="0" eaLnBrk="1" fontAlgn="base" hangingPunct="1">
        <a:spcBef>
          <a:spcPct val="0"/>
        </a:spcBef>
        <a:spcAft>
          <a:spcPct val="2500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B1C37B-6650-4B6B-A7B0-EB3CC0A21D1F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6087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6088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048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0B0F6-EE2A-4028-BD63-74DDE29159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1AA0A-D25E-447F-8748-719403C9A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456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66C70A-7245-4076-A7C6-9A5422766A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031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6287DD-910A-46F5-91EC-C3FF6B71A0D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906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8" r:id="rId13"/>
    <p:sldLayoutId id="2147483839" r:id="rId14"/>
    <p:sldLayoutId id="2147483840" r:id="rId15"/>
    <p:sldLayoutId id="2147483841" r:id="rId16"/>
    <p:sldLayoutId id="2147483842" r:id="rId17"/>
    <p:sldLayoutId id="2147483843" r:id="rId18"/>
    <p:sldLayoutId id="2147483844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0B0F6-EE2A-4028-BD63-74DDE29159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1AA0A-D25E-447F-8748-719403C9A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63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879600" y="3124200"/>
            <a:ext cx="6665913" cy="825500"/>
          </a:xfrm>
        </p:spPr>
        <p:txBody>
          <a:bodyPr/>
          <a:lstStyle/>
          <a:p>
            <a:pPr algn="ctr" eaLnBrk="1" hangingPunct="1"/>
            <a:r>
              <a:rPr lang="en-US" altLang="en-US" dirty="0" smtClean="0"/>
              <a:t>Peanut Weed </a:t>
            </a:r>
            <a:br>
              <a:rPr lang="en-US" altLang="en-US" dirty="0" smtClean="0"/>
            </a:br>
            <a:r>
              <a:rPr lang="en-US" altLang="en-US" dirty="0" smtClean="0"/>
              <a:t>Control Update - 2015</a:t>
            </a:r>
          </a:p>
        </p:txBody>
      </p:sp>
      <p:sp>
        <p:nvSpPr>
          <p:cNvPr id="6861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171700" y="4876800"/>
            <a:ext cx="5567362" cy="550863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en-US" altLang="en-US" sz="1800" dirty="0" smtClean="0"/>
              <a:t>Eric P. Prostko, Ph.D.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altLang="en-US" sz="1800" dirty="0" smtClean="0"/>
              <a:t>Professor and Extension Weed Specialist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altLang="en-US" sz="1800" dirty="0" smtClean="0"/>
              <a:t>Department of Crop &amp; Soil Sciences</a:t>
            </a:r>
          </a:p>
        </p:txBody>
      </p:sp>
      <p:sp>
        <p:nvSpPr>
          <p:cNvPr id="68612" name="Text Box 7"/>
          <p:cNvSpPr txBox="1">
            <a:spLocks noChangeArrowheads="1"/>
          </p:cNvSpPr>
          <p:nvPr/>
        </p:nvSpPr>
        <p:spPr bwMode="auto">
          <a:xfrm>
            <a:off x="0" y="64770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62400" y="5727906"/>
            <a:ext cx="1981200" cy="777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63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Peanut Weed Control Programs Without Valor - 2014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20657" y="5257800"/>
            <a:ext cx="56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NTC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62431" y="5257562"/>
            <a:ext cx="23326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Prowl H</a:t>
            </a:r>
            <a:r>
              <a:rPr lang="en-US" sz="1200" baseline="-25000" dirty="0" smtClean="0">
                <a:solidFill>
                  <a:prstClr val="black"/>
                </a:solidFill>
              </a:rPr>
              <a:t>2</a:t>
            </a:r>
            <a:r>
              <a:rPr lang="en-US" sz="1200" dirty="0" smtClean="0">
                <a:solidFill>
                  <a:prstClr val="black"/>
                </a:solidFill>
              </a:rPr>
              <a:t>0 @ 32 oz/A (PRE)</a:t>
            </a:r>
          </a:p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Gramoxone @ 12 oz/A (17 DAP)</a:t>
            </a:r>
          </a:p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Storm @ 16 oz/A (17 DAP)</a:t>
            </a:r>
          </a:p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Dual Magnum @ 16 oz/A (17 DAP)</a:t>
            </a:r>
          </a:p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Cadre @ 4 oz/A (39 DAP)</a:t>
            </a:r>
          </a:p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Dual Magnum @ 16 oz/A (39 DAP)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72200" y="5257800"/>
            <a:ext cx="2743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Prowl H</a:t>
            </a:r>
            <a:r>
              <a:rPr lang="en-US" sz="1200" baseline="-25000" dirty="0">
                <a:solidFill>
                  <a:prstClr val="black"/>
                </a:solidFill>
              </a:rPr>
              <a:t>2</a:t>
            </a:r>
            <a:r>
              <a:rPr lang="en-US" sz="1200" dirty="0">
                <a:solidFill>
                  <a:prstClr val="black"/>
                </a:solidFill>
              </a:rPr>
              <a:t>0 @ 32 oz/A (PRE</a:t>
            </a:r>
            <a:r>
              <a:rPr lang="en-US" sz="1200" dirty="0" smtClean="0">
                <a:solidFill>
                  <a:prstClr val="black"/>
                </a:solidFill>
              </a:rPr>
              <a:t>)</a:t>
            </a:r>
            <a:endParaRPr lang="en-US" sz="1200" dirty="0">
              <a:solidFill>
                <a:prstClr val="black"/>
              </a:solidFill>
            </a:endParaRPr>
          </a:p>
          <a:p>
            <a:pPr algn="ctr"/>
            <a:r>
              <a:rPr lang="en-US" sz="1200" dirty="0">
                <a:solidFill>
                  <a:prstClr val="black"/>
                </a:solidFill>
              </a:rPr>
              <a:t>Gramoxone @ 12 oz/A (17 DAP)</a:t>
            </a:r>
          </a:p>
          <a:p>
            <a:pPr algn="ctr"/>
            <a:r>
              <a:rPr lang="en-US" sz="1200" dirty="0">
                <a:solidFill>
                  <a:prstClr val="black"/>
                </a:solidFill>
              </a:rPr>
              <a:t>Storm @ 16 oz/A (17 DAP)</a:t>
            </a:r>
          </a:p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Warrant @ 48 oz/A </a:t>
            </a:r>
            <a:r>
              <a:rPr lang="en-US" sz="1200" dirty="0">
                <a:solidFill>
                  <a:prstClr val="black"/>
                </a:solidFill>
              </a:rPr>
              <a:t>(17 </a:t>
            </a:r>
            <a:r>
              <a:rPr lang="en-US" sz="1200" dirty="0" smtClean="0">
                <a:solidFill>
                  <a:prstClr val="black"/>
                </a:solidFill>
              </a:rPr>
              <a:t>DAP)</a:t>
            </a:r>
          </a:p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NIS @ 0.25% v/v (17 DAP)</a:t>
            </a:r>
            <a:endParaRPr lang="en-US" sz="1200" dirty="0">
              <a:solidFill>
                <a:prstClr val="black"/>
              </a:solidFill>
            </a:endParaRPr>
          </a:p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Cadre @ 4 oz/A (39 DAP)</a:t>
            </a:r>
          </a:p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Warrant @ 48 oz/A (39 DAP)</a:t>
            </a:r>
          </a:p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NIS @ 0.25% v/v (39 DAP)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247" y="6211669"/>
            <a:ext cx="747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prstClr val="black"/>
                </a:solidFill>
              </a:rPr>
              <a:t>PE-07-14</a:t>
            </a:r>
          </a:p>
          <a:p>
            <a:r>
              <a:rPr lang="en-US" sz="1200" i="1" dirty="0" smtClean="0">
                <a:solidFill>
                  <a:prstClr val="black"/>
                </a:solidFill>
              </a:rPr>
              <a:t>July 30</a:t>
            </a:r>
          </a:p>
          <a:p>
            <a:r>
              <a:rPr lang="en-US" sz="1200" i="1" dirty="0" smtClean="0">
                <a:solidFill>
                  <a:prstClr val="black"/>
                </a:solidFill>
              </a:rPr>
              <a:t>96 DAP</a:t>
            </a:r>
            <a:endParaRPr lang="en-US" sz="1200" i="1" dirty="0">
              <a:solidFill>
                <a:prstClr val="black"/>
              </a:solidFill>
            </a:endParaRPr>
          </a:p>
        </p:txBody>
      </p:sp>
      <p:pic>
        <p:nvPicPr>
          <p:cNvPr id="2" name="Picture 2" descr="L:\field pictures\2014 field pictures\pe-07-14\7-30-14\01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599962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L:\field pictures\2014 field pictures\pe-07-14\7-30-14\02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0" y="1599962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L:\field pictures\2014 field pictures\pe-07-14\7-30-14\01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600200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10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Warrant Label Change (Hopefully?)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smtClean="0"/>
              <a:t>Old Label</a:t>
            </a:r>
          </a:p>
          <a:p>
            <a:pPr lvl="1"/>
            <a:r>
              <a:rPr lang="en-US" i="1" dirty="0" smtClean="0"/>
              <a:t>Warrant may be applied postemergence to peanut at 1.25 to 2 quarts per acre after crop emergence and before flowering.</a:t>
            </a:r>
          </a:p>
          <a:p>
            <a:pPr lvl="1"/>
            <a:endParaRPr lang="en-US" dirty="0" smtClean="0"/>
          </a:p>
          <a:p>
            <a:endParaRPr lang="en-US" dirty="0"/>
          </a:p>
          <a:p>
            <a:r>
              <a:rPr lang="en-US" b="1" u="sng" dirty="0" smtClean="0"/>
              <a:t>Proposed New Label?</a:t>
            </a:r>
          </a:p>
          <a:p>
            <a:pPr lvl="1"/>
            <a:r>
              <a:rPr lang="en-US" i="1" dirty="0"/>
              <a:t>Warrant </a:t>
            </a:r>
            <a:r>
              <a:rPr lang="en-US" i="1" dirty="0" smtClean="0"/>
              <a:t>may </a:t>
            </a:r>
            <a:r>
              <a:rPr lang="en-US" i="1" dirty="0"/>
              <a:t>be applied postemergence to peanut at 1.25 to 2 quarts per acre after crop emergence up through the R1 growth stage (beginning bloom).  R1 ends as 50% of the plants in an area have a visible peg (R2).  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91696"/>
            <a:ext cx="1686611" cy="683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4093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Picture 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750" y="-76200"/>
            <a:ext cx="91948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2057400" y="152400"/>
            <a:ext cx="53197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000000"/>
                </a:solidFill>
                <a:latin typeface="Arial" charset="0"/>
              </a:rPr>
              <a:t>Treatments applied 6 DAC; Photo at 3 DAT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000000"/>
                </a:solidFill>
                <a:latin typeface="Arial" charset="0"/>
              </a:rPr>
              <a:t>GA-02C</a:t>
            </a: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1143000" y="5911850"/>
            <a:ext cx="1927225" cy="6413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>
                <a:solidFill>
                  <a:srgbClr val="FFFF00"/>
                </a:solidFill>
                <a:latin typeface="Arial" charset="0"/>
              </a:rPr>
              <a:t>GI @ 8 oz/A +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>
                <a:solidFill>
                  <a:srgbClr val="FFFF00"/>
                </a:solidFill>
                <a:latin typeface="Arial" charset="0"/>
              </a:rPr>
              <a:t>NIS @ 0.25% v/v</a:t>
            </a: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4533900" y="5911850"/>
            <a:ext cx="4000500" cy="6413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>
                <a:solidFill>
                  <a:srgbClr val="FFFF00"/>
                </a:solidFill>
                <a:latin typeface="Arial" charset="0"/>
              </a:rPr>
              <a:t>GI @ 12 oz/A + Basagran @ 8 oz/A +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>
                <a:solidFill>
                  <a:srgbClr val="FFFF00"/>
                </a:solidFill>
                <a:latin typeface="Arial" charset="0"/>
              </a:rPr>
              <a:t>NIS @ 0.25% v/v</a:t>
            </a:r>
          </a:p>
        </p:txBody>
      </p:sp>
    </p:spTree>
    <p:extLst>
      <p:ext uri="{BB962C8B-B14F-4D97-AF65-F5344CB8AC3E}">
        <p14:creationId xmlns:p14="http://schemas.microsoft.com/office/powerpoint/2010/main" val="364917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A Comparison of Irrigated Weed-Free Peanut Yields Between NTC and Gramoxone (12 oz/A) + Storm (16 oz/A) + Dual Magnum (16-21 oz/A) Treatments in Georgia, 2011-2014.</a:t>
            </a:r>
            <a:endParaRPr lang="en-US" sz="2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6663592"/>
              </p:ext>
            </p:extLst>
          </p:nvPr>
        </p:nvGraphicFramePr>
        <p:xfrm>
          <a:off x="1784350" y="1308100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029200" y="6479975"/>
            <a:ext cx="1096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NTC (lbs/A)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861833" y="3557767"/>
            <a:ext cx="1085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G + S + DM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(lbs/A)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919008"/>
            <a:ext cx="13837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000000"/>
                </a:solidFill>
              </a:rPr>
              <a:t>PEA01-11 (GA-06G)</a:t>
            </a:r>
          </a:p>
          <a:p>
            <a:r>
              <a:rPr lang="en-US" sz="1000" i="1" dirty="0" smtClean="0">
                <a:solidFill>
                  <a:srgbClr val="000000"/>
                </a:solidFill>
              </a:rPr>
              <a:t>PEA01-12 (GA-06G)</a:t>
            </a:r>
          </a:p>
          <a:p>
            <a:r>
              <a:rPr lang="en-US" sz="1000" i="1" dirty="0" smtClean="0">
                <a:solidFill>
                  <a:srgbClr val="000000"/>
                </a:solidFill>
              </a:rPr>
              <a:t>PE-20-11 (GA-06G)</a:t>
            </a:r>
          </a:p>
          <a:p>
            <a:r>
              <a:rPr lang="en-US" sz="1000" i="1" dirty="0" smtClean="0">
                <a:solidFill>
                  <a:srgbClr val="000000"/>
                </a:solidFill>
              </a:rPr>
              <a:t>PE-01-12 (GA-06G)</a:t>
            </a:r>
          </a:p>
          <a:p>
            <a:r>
              <a:rPr lang="en-US" sz="1000" i="1" dirty="0" smtClean="0">
                <a:solidFill>
                  <a:srgbClr val="000000"/>
                </a:solidFill>
              </a:rPr>
              <a:t>PE-17-12 (GA-06G)</a:t>
            </a:r>
          </a:p>
          <a:p>
            <a:r>
              <a:rPr lang="en-US" sz="1000" i="1" dirty="0" smtClean="0">
                <a:solidFill>
                  <a:srgbClr val="000000"/>
                </a:solidFill>
              </a:rPr>
              <a:t>PE-02-13 (GA-06G)</a:t>
            </a:r>
          </a:p>
          <a:p>
            <a:r>
              <a:rPr lang="en-US" sz="1000" i="1" dirty="0" smtClean="0">
                <a:solidFill>
                  <a:srgbClr val="000000"/>
                </a:solidFill>
              </a:rPr>
              <a:t>PE-02B-13 (GA-09B)</a:t>
            </a:r>
          </a:p>
          <a:p>
            <a:r>
              <a:rPr lang="en-US" sz="1000" i="1" dirty="0" smtClean="0">
                <a:solidFill>
                  <a:srgbClr val="000000"/>
                </a:solidFill>
              </a:rPr>
              <a:t>PE-12-13 (GA-06G)</a:t>
            </a:r>
          </a:p>
          <a:p>
            <a:r>
              <a:rPr lang="en-US" sz="1000" i="1" dirty="0" smtClean="0">
                <a:solidFill>
                  <a:srgbClr val="000000"/>
                </a:solidFill>
              </a:rPr>
              <a:t>PE-13-13 (GA-06G)</a:t>
            </a:r>
          </a:p>
          <a:p>
            <a:r>
              <a:rPr lang="en-US" sz="1000" i="1" dirty="0" smtClean="0">
                <a:solidFill>
                  <a:srgbClr val="000000"/>
                </a:solidFill>
              </a:rPr>
              <a:t>PE-06-14 (GA-06G)</a:t>
            </a:r>
          </a:p>
          <a:p>
            <a:r>
              <a:rPr lang="en-US" sz="1000" i="1" dirty="0" smtClean="0">
                <a:solidFill>
                  <a:srgbClr val="000000"/>
                </a:solidFill>
              </a:rPr>
              <a:t>PE-06-14 (GA-09B)</a:t>
            </a:r>
          </a:p>
          <a:p>
            <a:r>
              <a:rPr lang="en-US" sz="1000" i="1" dirty="0" smtClean="0">
                <a:solidFill>
                  <a:srgbClr val="000000"/>
                </a:solidFill>
              </a:rPr>
              <a:t>PE-08-14 (GA-12Y)</a:t>
            </a:r>
            <a:endParaRPr lang="en-US" sz="1000" i="1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0" y="6581001"/>
            <a:ext cx="615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000000"/>
                </a:solidFill>
              </a:rPr>
              <a:t>n = 62</a:t>
            </a:r>
            <a:endParaRPr lang="en-US" sz="1200" i="1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31302" y="5149334"/>
            <a:ext cx="2153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6000 = 5802 (97%)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3352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A Comparison of Irrigated Weed-Free Peanut Yields Between NTC and Gramoxone (12 oz/A) + Storm (16 oz/A) + Dual Magnum (16 oz/A) fb Cadre (4 oz/A) + Dual Magnum (16 oz/A) Treatments in Georgia, 2012-2014.</a:t>
            </a:r>
            <a:endParaRPr lang="en-US" sz="2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1167132"/>
              </p:ext>
            </p:extLst>
          </p:nvPr>
        </p:nvGraphicFramePr>
        <p:xfrm>
          <a:off x="1784350" y="1308100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029200" y="6479975"/>
            <a:ext cx="1096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NTC (lbs/A)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148499" y="3295148"/>
            <a:ext cx="2512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G + S + DM fb C + DM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(lbs/A)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653858"/>
            <a:ext cx="9172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000000"/>
                </a:solidFill>
              </a:rPr>
              <a:t>PE-06-12</a:t>
            </a:r>
          </a:p>
          <a:p>
            <a:r>
              <a:rPr lang="en-US" sz="1200" i="1" dirty="0" smtClean="0">
                <a:solidFill>
                  <a:srgbClr val="000000"/>
                </a:solidFill>
              </a:rPr>
              <a:t>PEA03-12</a:t>
            </a:r>
          </a:p>
          <a:p>
            <a:r>
              <a:rPr lang="en-US" sz="1200" i="1" dirty="0" smtClean="0">
                <a:solidFill>
                  <a:srgbClr val="000000"/>
                </a:solidFill>
              </a:rPr>
              <a:t>PE-12-13</a:t>
            </a:r>
          </a:p>
          <a:p>
            <a:r>
              <a:rPr lang="en-US" sz="1200" i="1" dirty="0" smtClean="0">
                <a:solidFill>
                  <a:srgbClr val="000000"/>
                </a:solidFill>
              </a:rPr>
              <a:t>PE-13-13</a:t>
            </a:r>
          </a:p>
          <a:p>
            <a:r>
              <a:rPr lang="en-US" sz="1200" i="1" dirty="0" smtClean="0">
                <a:solidFill>
                  <a:srgbClr val="000000"/>
                </a:solidFill>
              </a:rPr>
              <a:t>PE-06-14</a:t>
            </a:r>
          </a:p>
          <a:p>
            <a:r>
              <a:rPr lang="en-US" sz="1200" i="1" dirty="0" smtClean="0">
                <a:solidFill>
                  <a:srgbClr val="000000"/>
                </a:solidFill>
              </a:rPr>
              <a:t>PE-08-14</a:t>
            </a:r>
            <a:endParaRPr lang="en-US" sz="1200" i="1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0" y="6581001"/>
            <a:ext cx="659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000000"/>
                </a:solidFill>
              </a:rPr>
              <a:t>n =  25</a:t>
            </a:r>
            <a:endParaRPr lang="en-US" sz="1200" i="1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34125" y="4874427"/>
            <a:ext cx="2153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6000 = 5862 (98%)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228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Opinion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are at the point now that 2,4-DB needs to be included with all of our 30-45 DAP POST treatments.</a:t>
            </a:r>
          </a:p>
          <a:p>
            <a:endParaRPr lang="en-US" dirty="0" smtClean="0"/>
          </a:p>
          <a:p>
            <a:r>
              <a:rPr lang="en-US" dirty="0" smtClean="0"/>
              <a:t>Why? Improved control of Palmer amaranth, sicklepod, and annual mg.  Not really that expensive (~$2.75/A for 18 oz/A of 1.75 lb gal)</a:t>
            </a:r>
          </a:p>
          <a:p>
            <a:pPr lvl="1"/>
            <a:r>
              <a:rPr lang="en-US" i="1" dirty="0" smtClean="0">
                <a:solidFill>
                  <a:srgbClr val="00B0F0"/>
                </a:solidFill>
              </a:rPr>
              <a:t>Cadre + Dual or Warrant* + 2,4-DB</a:t>
            </a:r>
          </a:p>
          <a:p>
            <a:pPr lvl="1"/>
            <a:r>
              <a:rPr lang="en-US" i="1" dirty="0" smtClean="0">
                <a:solidFill>
                  <a:srgbClr val="00B0F0"/>
                </a:solidFill>
              </a:rPr>
              <a:t>Cobra or Ultra Blazer + Dual or Warrant* + 2,4-DB</a:t>
            </a:r>
          </a:p>
          <a:p>
            <a:pPr lvl="1"/>
            <a:r>
              <a:rPr lang="en-US" i="1" dirty="0" smtClean="0">
                <a:solidFill>
                  <a:srgbClr val="00B0F0"/>
                </a:solidFill>
              </a:rPr>
              <a:t>When Warrant is used, add NIS @ 0.25% v/v.</a:t>
            </a:r>
          </a:p>
          <a:p>
            <a:pPr lvl="1"/>
            <a:r>
              <a:rPr lang="en-US" i="1" dirty="0" smtClean="0">
                <a:solidFill>
                  <a:srgbClr val="00B0F0"/>
                </a:solidFill>
              </a:rPr>
              <a:t>No negative yield effect in 2014 field trials</a:t>
            </a:r>
            <a:endParaRPr lang="en-US" i="1" dirty="0">
              <a:solidFill>
                <a:srgbClr val="00B0F0"/>
              </a:solidFill>
            </a:endParaRP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30480" y="5867400"/>
            <a:ext cx="178308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*Assuming Warrant</a:t>
            </a:r>
          </a:p>
          <a:p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label change</a:t>
            </a:r>
            <a:endParaRPr lang="en-US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498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:\field pictures\2014 field pictures\pe-01-14\2014-06-05\009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96648" y="76200"/>
            <a:ext cx="6015028" cy="295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L:\field pictures\2014 field pictures\pe-01-14\2014-06-05\01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37939" y="3198911"/>
            <a:ext cx="5347368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90887" y="2704147"/>
            <a:ext cx="5426550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Cobra @ 12 .5 oz/A + Dual Magnum @ 16 oz/A + 2,4-DB @ 18 oz/A -  2 DAT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7939" y="6399311"/>
            <a:ext cx="5347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Cobra @ 12.5 oz/A + Warrant @ 48 oz/A + 2,4-DB @ 18 oz/A + NIS @ 0.25% v/v – 2 DAT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75419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Cobra + 2,4-DB + Dual or Warrant - 2014</a:t>
            </a:r>
            <a:endParaRPr lang="en-US" dirty="0"/>
          </a:p>
        </p:txBody>
      </p:sp>
      <p:pic>
        <p:nvPicPr>
          <p:cNvPr id="2050" name="Picture 2" descr="L:\field pictures\2014 field pictures\pe-01b-14\june 20\02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1981200"/>
            <a:ext cx="3429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L:\field pictures\2014 field pictures\pe-01b-14\june 20\03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1977081"/>
            <a:ext cx="3425952" cy="256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08616" y="4586678"/>
            <a:ext cx="27655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Cobra @ 12.5 oz/A</a:t>
            </a:r>
          </a:p>
          <a:p>
            <a:pPr algn="ctr"/>
            <a:r>
              <a:rPr lang="en-US" dirty="0" smtClean="0"/>
              <a:t>Dual Magnum @ 16 oz/A</a:t>
            </a:r>
          </a:p>
          <a:p>
            <a:pPr algn="ctr"/>
            <a:r>
              <a:rPr lang="en-US" dirty="0" smtClean="0"/>
              <a:t>2,4-DB @ 18 oz/A</a:t>
            </a:r>
          </a:p>
          <a:p>
            <a:pPr algn="ctr"/>
            <a:r>
              <a:rPr lang="en-US" dirty="0" smtClean="0"/>
              <a:t>3 DAT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972002" y="4586678"/>
            <a:ext cx="214994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Cobra @ 12.5 oz/A</a:t>
            </a:r>
          </a:p>
          <a:p>
            <a:pPr algn="ctr"/>
            <a:r>
              <a:rPr lang="en-US" dirty="0" smtClean="0"/>
              <a:t>Warrant @ 48 oz/A</a:t>
            </a:r>
          </a:p>
          <a:p>
            <a:pPr algn="ctr"/>
            <a:r>
              <a:rPr lang="en-US" dirty="0" smtClean="0"/>
              <a:t>2,4-DB @ 18 oz/A</a:t>
            </a:r>
          </a:p>
          <a:p>
            <a:pPr algn="ctr"/>
            <a:r>
              <a:rPr lang="en-US" dirty="0" smtClean="0"/>
              <a:t>NIS @ 0.25% v/v</a:t>
            </a:r>
          </a:p>
          <a:p>
            <a:pPr algn="ctr"/>
            <a:r>
              <a:rPr lang="en-US" dirty="0" smtClean="0"/>
              <a:t>3 DAT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862935"/>
            <a:ext cx="13131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PE-01B-14</a:t>
            </a:r>
          </a:p>
          <a:p>
            <a:r>
              <a:rPr lang="en-US" dirty="0" smtClean="0"/>
              <a:t>June 20</a:t>
            </a:r>
          </a:p>
          <a:p>
            <a:r>
              <a:rPr lang="en-US" dirty="0" smtClean="0"/>
              <a:t>3 DAT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14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Cadre (CD), Cobra (CB), 2,4-DB, Dual Magnum (DM), and Warrant (W) Effects on Peanut Yield - I</a:t>
            </a:r>
            <a:endParaRPr lang="en-US" sz="24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7237499"/>
              </p:ext>
            </p:extLst>
          </p:nvPr>
        </p:nvGraphicFramePr>
        <p:xfrm>
          <a:off x="1784350" y="1308100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6211669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PE-01-14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Averaged over 2 timings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(29 and 44 DAP)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05400" y="1567934"/>
            <a:ext cx="1302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 = 0.2773</a:t>
            </a:r>
            <a:endParaRPr lang="en-US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701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Cadre (CD), Cobra (CB), 2,4-DB, Dual Magnum (DM), and Warrant (W) Effects on Peanut Yield - II</a:t>
            </a:r>
            <a:endParaRPr lang="en-US" sz="24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0768363"/>
              </p:ext>
            </p:extLst>
          </p:nvPr>
        </p:nvGraphicFramePr>
        <p:xfrm>
          <a:off x="1784350" y="1308100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6211669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PE-01B-14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Averaged over 2 timings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(34 and 44 DAP)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05400" y="1524000"/>
            <a:ext cx="1298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 = 0.1605</a:t>
            </a:r>
            <a:endParaRPr lang="en-US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644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</a:t>
            </a:r>
            <a:r>
              <a:rPr lang="en-US" dirty="0" err="1" smtClean="0"/>
              <a:t>Ain’t</a:t>
            </a:r>
            <a:r>
              <a:rPr lang="en-US" dirty="0" smtClean="0"/>
              <a:t> Always Herbicides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1143000"/>
            <a:ext cx="4662487" cy="521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41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Tank-Mixtures</a:t>
            </a:r>
            <a:br>
              <a:rPr lang="en-US" dirty="0" smtClean="0"/>
            </a:br>
            <a:r>
              <a:rPr lang="en-US" i="1" dirty="0" smtClean="0">
                <a:solidFill>
                  <a:srgbClr val="00B0F0"/>
                </a:solidFill>
              </a:rPr>
              <a:t>The Impossible Dream</a:t>
            </a:r>
            <a:endParaRPr lang="en-US" i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1308100"/>
            <a:ext cx="3854450" cy="5095875"/>
          </a:xfrm>
        </p:spPr>
        <p:txBody>
          <a:bodyPr/>
          <a:lstStyle/>
          <a:p>
            <a:r>
              <a:rPr lang="en-US" dirty="0" smtClean="0"/>
              <a:t>17 POST herbicides</a:t>
            </a:r>
          </a:p>
          <a:p>
            <a:r>
              <a:rPr lang="en-US" dirty="0" smtClean="0"/>
              <a:t>21 fungicides</a:t>
            </a:r>
          </a:p>
          <a:p>
            <a:r>
              <a:rPr lang="en-US" dirty="0" smtClean="0"/>
              <a:t>16 insecticides</a:t>
            </a:r>
          </a:p>
          <a:p>
            <a:r>
              <a:rPr lang="en-US" dirty="0" smtClean="0"/>
              <a:t>B or </a:t>
            </a:r>
            <a:r>
              <a:rPr lang="en-US" dirty="0" err="1" smtClean="0"/>
              <a:t>Mn</a:t>
            </a:r>
            <a:endParaRPr lang="en-US" dirty="0" smtClean="0"/>
          </a:p>
          <a:p>
            <a:r>
              <a:rPr lang="en-US" dirty="0" smtClean="0"/>
              <a:t>NIS or COC</a:t>
            </a:r>
          </a:p>
          <a:p>
            <a:r>
              <a:rPr lang="en-US" dirty="0" smtClean="0"/>
              <a:t>7 am, 12 pm, 5 pm, 10 pm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91,392 possible combinations</a:t>
            </a:r>
          </a:p>
          <a:p>
            <a:r>
              <a:rPr lang="en-US" dirty="0" smtClean="0"/>
              <a:t>4 reps = 365,568 plots</a:t>
            </a:r>
          </a:p>
          <a:p>
            <a:r>
              <a:rPr lang="en-US" dirty="0" smtClean="0"/>
              <a:t>I do ~2640 plots/year</a:t>
            </a:r>
          </a:p>
          <a:p>
            <a:r>
              <a:rPr lang="en-US" dirty="0" smtClean="0"/>
              <a:t>Thus, it would take me </a:t>
            </a:r>
            <a:r>
              <a:rPr lang="en-US" b="1" i="1" u="sng" dirty="0" smtClean="0">
                <a:solidFill>
                  <a:srgbClr val="FF0000"/>
                </a:solidFill>
              </a:rPr>
              <a:t>138.5 years </a:t>
            </a:r>
            <a:r>
              <a:rPr lang="en-US" dirty="0" smtClean="0"/>
              <a:t>if I dropped everything else</a:t>
            </a:r>
            <a:endParaRPr lang="en-US" dirty="0"/>
          </a:p>
        </p:txBody>
      </p:sp>
      <p:pic>
        <p:nvPicPr>
          <p:cNvPr id="5124" name="Picture 4" descr="http://typewritermonkeys.files.wordpress.com/2013/03/don-quixote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94212"/>
            <a:ext cx="1717121" cy="236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67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Tank-Mixes Blues!</a:t>
            </a:r>
            <a:endParaRPr lang="en-US" dirty="0"/>
          </a:p>
        </p:txBody>
      </p:sp>
      <p:sp>
        <p:nvSpPr>
          <p:cNvPr id="3" name="AutoShape 2" descr="https://pod51035.outlook.com/owa/service.svc/s/GetFileAttachment?id=AQMkAGFjOWYxNTIwLTFiMGEtNDJlNC1hZGYzLWEzZGZhZjFlZDRmMABGAAAD0Ckv3xZl8kSbOQmkUR40BgcAWZaZ05NHZkq97xPTZfyavgAAA3wAAACV6iBCNRh5S7KKeVMrJOmyAAAAiRmPDgAAAAESABAABKu9D3XOYkiLP7DVKYOWQw%3D%3D&amp;isImagePreview=True&amp;X-OWA-CANARY=A1mqVqDoLUugWDkofnEPke-2cEiFSdEIiZRu41ILNHgteIRAhDpwoAqw0PhFWs8JuukNnjYUBa8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219200" y="1998741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56302" y="1524000"/>
            <a:ext cx="371768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Reflex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Zidua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B-Moly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Glyphosate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Brandt Smart Trio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(N + S + B + </a:t>
            </a:r>
            <a:r>
              <a:rPr lang="en-US" sz="2800" dirty="0" err="1" smtClean="0">
                <a:solidFill>
                  <a:srgbClr val="000000"/>
                </a:solidFill>
              </a:rPr>
              <a:t>Mn</a:t>
            </a:r>
            <a:r>
              <a:rPr lang="en-US" sz="2800" dirty="0" smtClean="0">
                <a:solidFill>
                  <a:srgbClr val="000000"/>
                </a:solidFill>
              </a:rPr>
              <a:t> + Zn)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27727" y="4477434"/>
            <a:ext cx="3746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u="sng" dirty="0" smtClean="0"/>
              <a:t>*Always pre-slurry dry formulations</a:t>
            </a:r>
          </a:p>
          <a:p>
            <a:r>
              <a:rPr lang="en-US" sz="1600" b="1" i="1" u="sng" dirty="0" smtClean="0"/>
              <a:t>in water before adding to tank!!!</a:t>
            </a:r>
            <a:endParaRPr lang="en-US" sz="1600" b="1" i="1" u="sng" dirty="0"/>
          </a:p>
        </p:txBody>
      </p:sp>
    </p:spTree>
    <p:extLst>
      <p:ext uri="{BB962C8B-B14F-4D97-AF65-F5344CB8AC3E}">
        <p14:creationId xmlns:p14="http://schemas.microsoft.com/office/powerpoint/2010/main" val="334056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512" y="228600"/>
            <a:ext cx="7291388" cy="706438"/>
          </a:xfrm>
        </p:spPr>
        <p:txBody>
          <a:bodyPr/>
          <a:lstStyle/>
          <a:p>
            <a:r>
              <a:rPr lang="en-US" sz="2000" b="1" dirty="0" smtClean="0"/>
              <a:t>Select Max @  16 oz/A + NIS @ 0.25% v/v</a:t>
            </a:r>
            <a:br>
              <a:rPr lang="en-US" sz="2000" b="1" dirty="0" smtClean="0"/>
            </a:br>
            <a:r>
              <a:rPr lang="en-US" sz="2000" b="1" dirty="0" smtClean="0"/>
              <a:t>fb Priaxor @ 6 oz/A + Boron @ 1 qt/A Applied 1 hour later</a:t>
            </a:r>
            <a:br>
              <a:rPr lang="en-US" sz="2000" b="1" dirty="0" smtClean="0"/>
            </a:br>
            <a:r>
              <a:rPr lang="en-US" sz="2000" b="1" dirty="0" smtClean="0"/>
              <a:t>Photo = 3 DAT</a:t>
            </a:r>
            <a:endParaRPr lang="en-US" sz="2000" b="1" dirty="0"/>
          </a:p>
        </p:txBody>
      </p:sp>
      <p:pic>
        <p:nvPicPr>
          <p:cNvPr id="3074" name="Picture 2" descr="L:\field pictures\2014 field pictures\2014-06-13\01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0400" y="15240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L:\field pictures\2014 field pictures\2014-06-13\00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3659505"/>
            <a:ext cx="4191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87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Cadre + 2,4-DB + Dual Magnum + </a:t>
            </a:r>
            <a:r>
              <a:rPr lang="en-US" dirty="0" err="1" smtClean="0"/>
              <a:t>Priaxcor</a:t>
            </a:r>
            <a:r>
              <a:rPr lang="en-US" dirty="0" smtClean="0"/>
              <a:t> – 3 DAT</a:t>
            </a:r>
            <a:endParaRPr lang="en-US" dirty="0"/>
          </a:p>
        </p:txBody>
      </p:sp>
      <p:pic>
        <p:nvPicPr>
          <p:cNvPr id="5122" name="Picture 2" descr="L:\field pictures\2014 field pictures\pe-99-14\june 20\01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1533525"/>
            <a:ext cx="323850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L:\field pictures\2014 field pictures\pe-99-14\june 20\014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10840" y="4343400"/>
            <a:ext cx="492252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L:\field pictures\2014 field pictures\pe-99-14\june 20\009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776912" y="1128713"/>
            <a:ext cx="2428875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3669" y="5934670"/>
            <a:ext cx="1159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PE-99-14</a:t>
            </a:r>
          </a:p>
          <a:p>
            <a:r>
              <a:rPr lang="en-US" dirty="0" smtClean="0"/>
              <a:t>June 20</a:t>
            </a:r>
          </a:p>
          <a:p>
            <a:r>
              <a:rPr lang="en-US" dirty="0" smtClean="0"/>
              <a:t>3 DAT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02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Peanut (GA-12Y) Yield Response (lb/A) to Odd Tank-Mixtures - 2014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655257"/>
              </p:ext>
            </p:extLst>
          </p:nvPr>
        </p:nvGraphicFramePr>
        <p:xfrm>
          <a:off x="1784350" y="1308100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200" y="1828800"/>
            <a:ext cx="1255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LSD 0.10 = 197</a:t>
            </a:r>
          </a:p>
          <a:p>
            <a:r>
              <a:rPr lang="en-US" sz="1200" dirty="0" smtClean="0"/>
              <a:t>CV = 2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-1" y="5257800"/>
            <a:ext cx="19575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 = Cadre @ 4 oz/A</a:t>
            </a:r>
          </a:p>
          <a:p>
            <a:r>
              <a:rPr lang="en-US" sz="1000" dirty="0" smtClean="0"/>
              <a:t>D = Diamond @ 9 oz/A</a:t>
            </a:r>
          </a:p>
          <a:p>
            <a:r>
              <a:rPr lang="en-US" sz="1000" dirty="0" smtClean="0"/>
              <a:t>AB = Absolute @ 5 oz/A</a:t>
            </a:r>
          </a:p>
          <a:p>
            <a:r>
              <a:rPr lang="en-US" sz="1000" dirty="0" smtClean="0"/>
              <a:t>NIS = Induce @ 0.25% v/v</a:t>
            </a:r>
          </a:p>
          <a:p>
            <a:r>
              <a:rPr lang="en-US" sz="1000" dirty="0" smtClean="0"/>
              <a:t>DB = 2,4-DB @ 18 oz/A</a:t>
            </a:r>
          </a:p>
          <a:p>
            <a:r>
              <a:rPr lang="en-US" sz="1000" dirty="0" smtClean="0"/>
              <a:t>AC = </a:t>
            </a:r>
            <a:r>
              <a:rPr lang="en-US" sz="1000" dirty="0" err="1" smtClean="0"/>
              <a:t>Acephate</a:t>
            </a:r>
            <a:r>
              <a:rPr lang="en-US" sz="1000" dirty="0" smtClean="0"/>
              <a:t> @ 6 oz/A</a:t>
            </a:r>
          </a:p>
          <a:p>
            <a:r>
              <a:rPr lang="en-US" sz="1000" dirty="0" smtClean="0"/>
              <a:t>DM = Dual Magnum @ 16 oz/A</a:t>
            </a:r>
          </a:p>
          <a:p>
            <a:r>
              <a:rPr lang="en-US" sz="1000" dirty="0" smtClean="0"/>
              <a:t>PX = Priaxor @ 8 oz/A</a:t>
            </a:r>
          </a:p>
          <a:p>
            <a:r>
              <a:rPr lang="en-US" sz="1000" dirty="0" smtClean="0"/>
              <a:t>Applied 34 DAP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6450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Dual Magnum, Warrant, Zidua, Fungicide Tank-Mixes 2014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1524000"/>
            <a:ext cx="3657600" cy="5095875"/>
          </a:xfrm>
        </p:spPr>
        <p:txBody>
          <a:bodyPr/>
          <a:lstStyle/>
          <a:p>
            <a:r>
              <a:rPr lang="en-US" dirty="0" smtClean="0"/>
              <a:t>No negative yield effects when tank-mixed with Tilt/Bravo, Abound, Fontelis, Provost, Priaxor, Artisan, Absolute.</a:t>
            </a:r>
          </a:p>
          <a:p>
            <a:r>
              <a:rPr lang="en-US" dirty="0" smtClean="0"/>
              <a:t>More likely to see peanut leaf burn with Dual Magnum mixtures.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1600200"/>
            <a:ext cx="3475021" cy="2603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1905000"/>
            <a:ext cx="1647825" cy="368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2438400"/>
            <a:ext cx="161610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5" y="3114675"/>
            <a:ext cx="1619250" cy="762000"/>
          </a:xfrm>
          <a:prstGeom prst="rect">
            <a:avLst/>
          </a:prstGeom>
          <a:solidFill>
            <a:srgbClr val="F8F8F8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624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Dual Magnum @ 21 oz/A + Tilt/Bravo @ 32 oz/A – 7 DAT</a:t>
            </a:r>
            <a:endParaRPr lang="en-US" dirty="0"/>
          </a:p>
        </p:txBody>
      </p:sp>
      <p:pic>
        <p:nvPicPr>
          <p:cNvPr id="2052" name="Picture 4" descr="L:\field pictures\2014 field pictures\2014-07-21\02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040" y="1352409"/>
            <a:ext cx="3474720" cy="260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L:\field pictures\2014 field pictures\2014-07-21\02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496559" y="1352409"/>
            <a:ext cx="3474720" cy="260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:\field pictures\2014 field pictures\2014-07-21\02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8400" y="4087143"/>
            <a:ext cx="34544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88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Next Resistance Issue or Timing Issue????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1524000"/>
            <a:ext cx="7208838" cy="405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0" y="5562600"/>
            <a:ext cx="3134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Terrell Co., September 2014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55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Sicklepod Survey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1295400"/>
            <a:ext cx="3657600" cy="4572000"/>
          </a:xfrm>
        </p:spPr>
        <p:txBody>
          <a:bodyPr/>
          <a:lstStyle/>
          <a:p>
            <a:r>
              <a:rPr lang="en-US" dirty="0" smtClean="0"/>
              <a:t>Fall 2014</a:t>
            </a:r>
          </a:p>
          <a:p>
            <a:r>
              <a:rPr lang="en-US" dirty="0" smtClean="0"/>
              <a:t>Sicklepod seed collected from</a:t>
            </a:r>
          </a:p>
          <a:p>
            <a:pPr lvl="1"/>
            <a:r>
              <a:rPr lang="en-US" i="1" dirty="0" smtClean="0">
                <a:solidFill>
                  <a:srgbClr val="00B0F0"/>
                </a:solidFill>
              </a:rPr>
              <a:t>Berrien, Colquitt, Decatur, Dooly, Early, Evans, Pierce, Sumter, Tattnall, Tift, Terrell</a:t>
            </a:r>
          </a:p>
          <a:p>
            <a:r>
              <a:rPr lang="en-US" i="1" dirty="0" smtClean="0"/>
              <a:t>29 populations</a:t>
            </a:r>
          </a:p>
          <a:p>
            <a:pPr lvl="1"/>
            <a:endParaRPr lang="en-US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2205" y="1295400"/>
            <a:ext cx="3426481" cy="2559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L:\field pictures\2015 field pictures\2014-11-14\00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4114800"/>
            <a:ext cx="32766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17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 Sicklepod Seed Survey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4350" y="1348116"/>
            <a:ext cx="7208838" cy="5015843"/>
          </a:xfrm>
        </p:spPr>
      </p:pic>
    </p:spTree>
    <p:extLst>
      <p:ext uri="{BB962C8B-B14F-4D97-AF65-F5344CB8AC3E}">
        <p14:creationId xmlns:p14="http://schemas.microsoft.com/office/powerpoint/2010/main" val="400579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eprostko\prostkoeric C drive\Field problems\2014\holifield-brooks-peanuts\DSC0068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eprostko\prostkoeric C drive\Field problems\2014\holifield-brooks-peanuts\DSC0066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416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10200" y="1047750"/>
            <a:ext cx="254435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 Herbicide Problem??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7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Perennial Weeds in Peanut - I</a:t>
            </a:r>
            <a:endParaRPr lang="en-US" dirty="0"/>
          </a:p>
        </p:txBody>
      </p:sp>
      <p:pic>
        <p:nvPicPr>
          <p:cNvPr id="2052" name="Picture 4" descr="Large Photo of Solanum carolinense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04499" y="1068449"/>
            <a:ext cx="3095268" cy="314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10322" y="1080730"/>
            <a:ext cx="1283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 smtClean="0">
                <a:solidFill>
                  <a:srgbClr val="FFFF00"/>
                </a:solidFill>
                <a:latin typeface="Calibri" charset="0"/>
                <a:ea typeface="ＭＳ Ｐゴシック" charset="0"/>
              </a:rPr>
              <a:t>horsenettle</a:t>
            </a:r>
            <a:endParaRPr lang="en-US" b="1" dirty="0">
              <a:solidFill>
                <a:srgbClr val="FFFF00"/>
              </a:solidFill>
              <a:latin typeface="Calibri" charset="0"/>
              <a:ea typeface="ＭＳ Ｐゴシック" charset="0"/>
            </a:endParaRPr>
          </a:p>
        </p:txBody>
      </p:sp>
      <p:pic>
        <p:nvPicPr>
          <p:cNvPr id="2054" name="Picture 6" descr="Large Photo of Eupatorium capillifolium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7739" y="1239838"/>
            <a:ext cx="2465363" cy="369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48404" y="1239838"/>
            <a:ext cx="1144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 smtClean="0">
                <a:solidFill>
                  <a:srgbClr val="FFFF00"/>
                </a:solidFill>
                <a:latin typeface="Calibri" charset="0"/>
                <a:ea typeface="ＭＳ Ｐゴシック" charset="0"/>
              </a:rPr>
              <a:t>dogfennel</a:t>
            </a:r>
            <a:endParaRPr lang="en-US" b="1" dirty="0">
              <a:solidFill>
                <a:srgbClr val="FFFF00"/>
              </a:solidFill>
              <a:latin typeface="Calibri" charset="0"/>
              <a:ea typeface="ＭＳ Ｐゴシック" charset="0"/>
            </a:endParaRPr>
          </a:p>
        </p:txBody>
      </p:sp>
      <p:pic>
        <p:nvPicPr>
          <p:cNvPr id="2058" name="Picture 10" descr="Large Photo of Campsis radican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6531" y="4360984"/>
            <a:ext cx="3471203" cy="231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11518" y="6523837"/>
            <a:ext cx="1681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000000"/>
                </a:solidFill>
                <a:latin typeface="Calibri" charset="0"/>
                <a:ea typeface="ＭＳ Ｐゴシック" charset="0"/>
              </a:rPr>
              <a:t>trumpetcreeper</a:t>
            </a:r>
            <a:endParaRPr lang="en-US" dirty="0">
              <a:solidFill>
                <a:srgbClr val="000000"/>
              </a:solidFill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72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Perennial Weeds in Peanut - II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67816" y="4237697"/>
            <a:ext cx="6485341" cy="5095875"/>
          </a:xfrm>
        </p:spPr>
        <p:txBody>
          <a:bodyPr/>
          <a:lstStyle/>
          <a:p>
            <a:r>
              <a:rPr lang="en-US" sz="2400" dirty="0" smtClean="0"/>
              <a:t>Will take a few years to get under control</a:t>
            </a:r>
          </a:p>
          <a:p>
            <a:r>
              <a:rPr lang="en-US" sz="2400" dirty="0" smtClean="0"/>
              <a:t>Fall applications of </a:t>
            </a:r>
            <a:r>
              <a:rPr lang="en-US" sz="2400" dirty="0" err="1" smtClean="0"/>
              <a:t>glyphosate</a:t>
            </a:r>
            <a:endParaRPr lang="en-US" sz="2400" dirty="0" smtClean="0"/>
          </a:p>
          <a:p>
            <a:r>
              <a:rPr lang="en-US" sz="2400" dirty="0" smtClean="0"/>
              <a:t>After digging but 2 weeks before 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frost</a:t>
            </a:r>
          </a:p>
          <a:p>
            <a:r>
              <a:rPr lang="en-US" sz="2400" dirty="0" smtClean="0"/>
              <a:t>Long-term program</a:t>
            </a:r>
            <a:endParaRPr lang="en-US" sz="2400" dirty="0"/>
          </a:p>
        </p:txBody>
      </p:sp>
      <p:pic>
        <p:nvPicPr>
          <p:cNvPr id="1026" name="Picture 2" descr="Large Photo of Parthenocissus quinquefolia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6165" y="1401520"/>
            <a:ext cx="3389556" cy="2259704"/>
          </a:xfrm>
          <a:prstGeom prst="rect">
            <a:avLst/>
          </a:prstGeom>
          <a:noFill/>
        </p:spPr>
      </p:pic>
      <p:pic>
        <p:nvPicPr>
          <p:cNvPr id="3" name="Picture 2" descr="Large Photo of Passiflora incarnat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7371" y="1387006"/>
            <a:ext cx="3465465" cy="231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43820" y="1455449"/>
            <a:ext cx="1694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00"/>
                </a:solidFill>
                <a:latin typeface="Calibri" charset="0"/>
                <a:ea typeface="ＭＳ Ｐゴシック" charset="0"/>
              </a:rPr>
              <a:t>Virginia creeper</a:t>
            </a:r>
            <a:endParaRPr lang="en-US" b="1" dirty="0">
              <a:solidFill>
                <a:srgbClr val="FFFF00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05131" y="1455449"/>
            <a:ext cx="2369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00"/>
                </a:solidFill>
                <a:latin typeface="Calibri" charset="0"/>
                <a:ea typeface="ＭＳ Ｐゴシック" charset="0"/>
              </a:rPr>
              <a:t>Maypop passionflower</a:t>
            </a:r>
            <a:endParaRPr lang="en-US" b="1" dirty="0">
              <a:solidFill>
                <a:srgbClr val="FFFF00"/>
              </a:solidFill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00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Labels 2016?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0700" y="2474832"/>
            <a:ext cx="2840037" cy="1278017"/>
          </a:xfrm>
          <a:solidFill>
            <a:schemeClr val="bg1"/>
          </a:solidFill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1295400"/>
            <a:ext cx="287813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6" descr="Anthem Flex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669634" y="1314450"/>
            <a:ext cx="447436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Zidua 85WG = pyroxasulfone (BASF)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Anthem Flex 4SE = Zidua + Aim (FMC)</a:t>
            </a:r>
          </a:p>
          <a:p>
            <a:pPr marL="742950" lvl="1" indent="-285750">
              <a:buFontTx/>
              <a:buChar char="-"/>
            </a:pPr>
            <a:r>
              <a:rPr lang="en-US" dirty="0" smtClean="0"/>
              <a:t>3.733 </a:t>
            </a:r>
            <a:r>
              <a:rPr lang="en-US" dirty="0" err="1" smtClean="0"/>
              <a:t>lbs</a:t>
            </a:r>
            <a:r>
              <a:rPr lang="en-US" dirty="0" smtClean="0"/>
              <a:t> Zidua +  0.267 </a:t>
            </a:r>
            <a:r>
              <a:rPr lang="en-US" dirty="0" err="1" smtClean="0"/>
              <a:t>lbs</a:t>
            </a:r>
            <a:r>
              <a:rPr lang="en-US" dirty="0" smtClean="0"/>
              <a:t>  Aim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POST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With Gramoxone and/or Cadre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UGA will not support PRE use</a:t>
            </a:r>
          </a:p>
          <a:p>
            <a:pPr marL="742950" lvl="1" indent="-285750">
              <a:buFontTx/>
              <a:buChar char="-"/>
            </a:pPr>
            <a:r>
              <a:rPr lang="en-US" dirty="0" smtClean="0"/>
              <a:t>Why? No 2X safety margin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95462" y="0"/>
            <a:ext cx="7291388" cy="858838"/>
          </a:xfrm>
        </p:spPr>
        <p:txBody>
          <a:bodyPr/>
          <a:lstStyle/>
          <a:p>
            <a:r>
              <a:rPr lang="en-US" sz="2800" dirty="0" smtClean="0"/>
              <a:t>Anthem </a:t>
            </a:r>
            <a:r>
              <a:rPr lang="en-US" sz="2800" dirty="0" err="1" smtClean="0"/>
              <a:t>Flexx</a:t>
            </a:r>
            <a:r>
              <a:rPr lang="en-US" sz="2800" dirty="0" smtClean="0"/>
              <a:t> Injury from POST Apps</a:t>
            </a:r>
            <a:endParaRPr lang="en-US" sz="2800" dirty="0"/>
          </a:p>
        </p:txBody>
      </p:sp>
      <p:pic>
        <p:nvPicPr>
          <p:cNvPr id="2050" name="Picture 2" descr="L:\field pictures\2014 field pictures\pe-12b-14\2014-06-19\03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905000" y="838200"/>
            <a:ext cx="3429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L:\field pictures\2014 field pictures\pe-12b-14\2014-06-19\03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486400" y="838200"/>
            <a:ext cx="3467100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:\field pictures\2014 field pictures\pe-12b-14\2014-06-19\03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340" y="3495675"/>
            <a:ext cx="2423160" cy="323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L:\field pictures\2014 field pictures\pe-12b-14\2014-06-19\038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6019800" y="3581400"/>
            <a:ext cx="2374106" cy="316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6096000"/>
            <a:ext cx="1313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PE-12B-14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June 19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410200"/>
            <a:ext cx="1706880" cy="40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18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What do the top growers do?</a:t>
            </a:r>
            <a:br>
              <a:rPr lang="en-US" altLang="en-US" dirty="0" smtClean="0"/>
            </a:br>
            <a:r>
              <a:rPr lang="en-US" altLang="en-US" sz="2000" b="1" i="1" u="sng" dirty="0" smtClean="0"/>
              <a:t>2013</a:t>
            </a:r>
            <a:r>
              <a:rPr lang="en-US" altLang="en-US" sz="2000" i="1" dirty="0" smtClean="0"/>
              <a:t> Georgia Peanut Achievement Club Winners</a:t>
            </a:r>
          </a:p>
        </p:txBody>
      </p:sp>
      <p:sp>
        <p:nvSpPr>
          <p:cNvPr id="10752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219200"/>
            <a:ext cx="3625850" cy="5095875"/>
          </a:xfrm>
        </p:spPr>
        <p:txBody>
          <a:bodyPr/>
          <a:lstStyle/>
          <a:p>
            <a:r>
              <a:rPr lang="en-US" altLang="en-US" sz="2000" dirty="0" smtClean="0"/>
              <a:t>10 growers</a:t>
            </a:r>
          </a:p>
          <a:p>
            <a:r>
              <a:rPr lang="en-US" altLang="en-US" sz="2000" dirty="0" smtClean="0"/>
              <a:t>6283 lb/A average yield</a:t>
            </a:r>
          </a:p>
          <a:p>
            <a:pPr lvl="1"/>
            <a:r>
              <a:rPr lang="en-US" altLang="en-US" sz="1600" i="1" dirty="0" smtClean="0">
                <a:solidFill>
                  <a:srgbClr val="0070C0"/>
                </a:solidFill>
              </a:rPr>
              <a:t>GA State Avg. = 4430 lb/A</a:t>
            </a:r>
          </a:p>
          <a:p>
            <a:r>
              <a:rPr lang="en-US" altLang="en-US" sz="2000" dirty="0" smtClean="0"/>
              <a:t>10/10- irrigated</a:t>
            </a:r>
          </a:p>
          <a:p>
            <a:r>
              <a:rPr lang="en-US" altLang="en-US" sz="2000" dirty="0" smtClean="0"/>
              <a:t>7/10 – bottom plow</a:t>
            </a:r>
          </a:p>
          <a:p>
            <a:r>
              <a:rPr lang="en-US" altLang="en-US" sz="2000" dirty="0" smtClean="0"/>
              <a:t>10/10 – twin rows</a:t>
            </a:r>
          </a:p>
          <a:p>
            <a:r>
              <a:rPr lang="en-US" altLang="en-US" sz="2000" dirty="0" smtClean="0"/>
              <a:t>Rotation (Peanut)</a:t>
            </a:r>
          </a:p>
          <a:p>
            <a:pPr lvl="1"/>
            <a:r>
              <a:rPr lang="en-US" altLang="en-US" sz="1600" dirty="0" smtClean="0"/>
              <a:t>1-4 years = 2/10</a:t>
            </a:r>
          </a:p>
          <a:p>
            <a:pPr lvl="1"/>
            <a:r>
              <a:rPr lang="en-US" altLang="en-US" sz="1600" dirty="0" smtClean="0"/>
              <a:t>1-3 years = 8/10</a:t>
            </a:r>
          </a:p>
          <a:p>
            <a:r>
              <a:rPr lang="en-US" altLang="en-US" sz="2000" dirty="0" smtClean="0"/>
              <a:t>Herbicides</a:t>
            </a:r>
          </a:p>
          <a:p>
            <a:pPr lvl="1"/>
            <a:r>
              <a:rPr lang="en-US" altLang="en-US" sz="1600" b="1" i="1" u="sng" dirty="0" smtClean="0"/>
              <a:t>9/10 – Sonalan</a:t>
            </a:r>
          </a:p>
          <a:p>
            <a:pPr lvl="1"/>
            <a:r>
              <a:rPr lang="en-US" altLang="en-US" sz="1600" b="1" i="1" u="sng" dirty="0" smtClean="0"/>
              <a:t>10/10 – Valor</a:t>
            </a:r>
          </a:p>
          <a:p>
            <a:pPr lvl="1"/>
            <a:r>
              <a:rPr lang="en-US" altLang="en-US" sz="1600" dirty="0" smtClean="0"/>
              <a:t>3/10 – Dual</a:t>
            </a:r>
          </a:p>
          <a:p>
            <a:pPr lvl="1"/>
            <a:r>
              <a:rPr lang="en-US" altLang="en-US" sz="1600" b="1" i="1" u="sng" dirty="0" smtClean="0"/>
              <a:t>9/10 – Cadre</a:t>
            </a:r>
          </a:p>
          <a:p>
            <a:pPr lvl="1"/>
            <a:r>
              <a:rPr lang="en-US" altLang="en-US" sz="1600" dirty="0" smtClean="0"/>
              <a:t>3/10 – 2,4-DB</a:t>
            </a:r>
          </a:p>
          <a:p>
            <a:pPr lvl="1"/>
            <a:r>
              <a:rPr lang="en-US" altLang="en-US" sz="1600" dirty="0" smtClean="0"/>
              <a:t>1/10 – Prowl</a:t>
            </a:r>
          </a:p>
          <a:p>
            <a:pPr lvl="1"/>
            <a:r>
              <a:rPr lang="en-US" altLang="en-US" sz="1600" dirty="0" smtClean="0"/>
              <a:t>2/10 - Strongarm </a:t>
            </a:r>
          </a:p>
          <a:p>
            <a:endParaRPr lang="en-US" altLang="en-US" sz="2000" dirty="0" smtClean="0"/>
          </a:p>
        </p:txBody>
      </p:sp>
      <p:pic>
        <p:nvPicPr>
          <p:cNvPr id="107524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57800" y="1219200"/>
            <a:ext cx="3529013" cy="2641600"/>
          </a:xfrm>
        </p:spPr>
      </p:pic>
      <p:pic>
        <p:nvPicPr>
          <p:cNvPr id="107525" name="Picture 2" descr="C:\Documents and Settings\eprostko\Local Settings\Temporary Internet Files\Content.IE5\1C9P8O2C\MP900402375[1]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3962400"/>
            <a:ext cx="1776413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396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  <a14:imgEffect>
                      <a14:brightnessContrast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19800"/>
            <a:ext cx="198120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67324" y="10886"/>
            <a:ext cx="3230372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Questions???</a:t>
            </a:r>
          </a:p>
          <a:p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eprostko@uga.edu</a:t>
            </a:r>
          </a:p>
          <a:p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www.gaweed.com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75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eprostko\prostkoeric C drive\Field problems\2014\holifield-brooks-peanuts\DSC0068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eprostko\prostkoeric C drive\Field problems\2014\holifield-brooks-peanuts\DSC0066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416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19400" y="191184"/>
            <a:ext cx="1435008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pH = 4.9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Zn = 46 lb/A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00" y="1524000"/>
            <a:ext cx="6490970" cy="4805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627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J-Rooting Peanuts – No Herbicides Applied</a:t>
            </a:r>
            <a:br>
              <a:rPr lang="en-US" sz="3600" dirty="0" smtClean="0"/>
            </a:br>
            <a:r>
              <a:rPr lang="en-US" sz="3600" dirty="0" smtClean="0"/>
              <a:t>GA-06G, Planted May 5, 2014, Pictures May 20</a:t>
            </a:r>
            <a:endParaRPr lang="en-US" sz="3600" dirty="0"/>
          </a:p>
        </p:txBody>
      </p:sp>
      <p:sp>
        <p:nvSpPr>
          <p:cNvPr id="3" name="AutoShape 2" descr="https://pod51035.outlook.com/owa/service.svc/s/GetFileAttachment?id=AQMkAGFjOWYxNTIwLTFiMGEtNDJlNC1hZGYzLWEzZGZhZjFlZDRmMABGAAAD0Ckv3xZl8kSbOQmkUR40BgcAWZaZ05NHZkq97xPTZfyavgAAA3wAAACV6iBCNRh5S7KKeVMrJOmyAAAAgPsI3AAAAAESABAA9SfZHmSAmUKVoMA1FFyBLw%3D%3D&amp;isImagePreview=True&amp;X-OWA-CANARY=S65yi5wHbUqgpeCHfq3iduZgaAljQtEIvno3S91dlF4CZOox9ghIvbti1Im6pwEDXcEy8nXjmDw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AutoShape 4" descr="https://pod51035.outlook.com/owa/service.svc/s/GetFileAttachment?id=AQMkAGFjOWYxNTIwLTFiMGEtNDJlNC1hZGYzLWEzZGZhZjFlZDRmMABGAAAD0Ckv3xZl8kSbOQmkUR40BgcAWZaZ05NHZkq97xPTZfyavgAAA3wAAACV6iBCNRh5S7KKeVMrJOmyAAAAgPsI3AAAAAESABAA9SfZHmSAmUKVoMA1FFyBLw%3D%3D&amp;isImagePreview=True&amp;X-OWA-CANARY=S65yi5wHbUqgpeCHfq3iduZgaAljQtEIvno3S91dlF4CZOox9ghIvbti1Im6pwEDXcEy8nXjmDw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AutoShape 6" descr="https://pod51035.outlook.com/owa/service.svc/s/GetFileAttachment?id=AQMkAGFjOWYxNTIwLTFiMGEtNDJlNC1hZGYzLWEzZGZhZjFlZDRmMABGAAAD0Ckv3xZl8kSbOQmkUR40BgcAWZaZ05NHZkq97xPTZfyavgAAA3wAAACV6iBCNRh5S7KKeVMrJOmyAAAAgPsI3AAAAAESABAA9SfZHmSAmUKVoMA1FFyBLw%3D%3D&amp;isImagePreview=True&amp;X-OWA-CANARY=S65yi5wHbUqgpeCHfq3iduZgaAljQtEIvno3S91dlF4CZOox9ghIvbti1Im6pwEDXcEy8nXjmDw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AutoShape 8" descr="https://pod51035.outlook.com/owa/service.svc/s/GetFileAttachment?id=AQMkAGFjOWYxNTIwLTFiMGEtNDJlNC1hZGYzLWEzZGZhZjFlZDRmMABGAAAD0Ckv3xZl8kSbOQmkUR40BgcAWZaZ05NHZkq97xPTZfyavgAAA3wAAACV6iBCNRh5S7KKeVMrJOmyAAAAgPsI3AAAAAESABAA9SfZHmSAmUKVoMA1FFyBLw%3D%3D&amp;isImagePreview=True&amp;X-OWA-CANARY=S65yi5wHbUqgpeCHfq3iduZgaAljQtEIvno3S91dlF4CZOox9ghIvbti1Im6pwEDXcEy8nXjmDw.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2775" y="2057400"/>
            <a:ext cx="3820668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572000" y="2057400"/>
            <a:ext cx="3974211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716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Starting Clean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24475" y="1295400"/>
            <a:ext cx="3810000" cy="5095875"/>
          </a:xfrm>
        </p:spPr>
        <p:txBody>
          <a:bodyPr/>
          <a:lstStyle/>
          <a:p>
            <a:r>
              <a:rPr lang="en-US" sz="2400" dirty="0" smtClean="0"/>
              <a:t>If you are getting ready to plant and get to the field and have pigweed &gt; 6” tall …………</a:t>
            </a:r>
          </a:p>
          <a:p>
            <a:r>
              <a:rPr lang="en-US" sz="2400" dirty="0" smtClean="0"/>
              <a:t>Park the planter and sprayer</a:t>
            </a:r>
          </a:p>
          <a:p>
            <a:r>
              <a:rPr lang="en-US" sz="2400" b="1" i="1" u="sng" dirty="0" smtClean="0"/>
              <a:t>Go get your mower, disk, and/or bottom plow!!!!!!!!</a:t>
            </a:r>
            <a:endParaRPr lang="en-US" sz="2400" b="1" i="1" u="sng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1371600"/>
            <a:ext cx="342900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514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Did you really start clean????</a:t>
            </a:r>
            <a:br>
              <a:rPr lang="en-US" dirty="0" smtClean="0"/>
            </a:br>
            <a:r>
              <a:rPr lang="en-US" dirty="0" smtClean="0"/>
              <a:t>A disk may not be good enough!</a:t>
            </a:r>
            <a:endParaRPr lang="en-US" dirty="0"/>
          </a:p>
        </p:txBody>
      </p:sp>
      <p:pic>
        <p:nvPicPr>
          <p:cNvPr id="2050" name="Picture 2" descr="L:\field pictures\2014 field pictures\2014-05-14\01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1447800"/>
            <a:ext cx="662940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97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Peanut Weed Control Programs (2014) – I</a:t>
            </a:r>
            <a:br>
              <a:rPr lang="en-US" sz="3200" dirty="0" smtClean="0"/>
            </a:br>
            <a:r>
              <a:rPr lang="en-US" sz="2700" i="1" dirty="0" smtClean="0"/>
              <a:t>Valor + Strongarm + Prowl fb Cadre, Cobra, or Blazer</a:t>
            </a:r>
            <a:endParaRPr lang="en-US" sz="2700" i="1" dirty="0"/>
          </a:p>
        </p:txBody>
      </p:sp>
      <p:pic>
        <p:nvPicPr>
          <p:cNvPr id="2050" name="Picture 2" descr="L:\field pictures\2014 field pictures\PE-02-14\6-26-14\00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2057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L:\field pictures\2014 field pictures\PE-02-14\6-26-14\00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2057400"/>
            <a:ext cx="2057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:\field pictures\2014 field pictures\PE-02-14\6-26-14\00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2057400"/>
            <a:ext cx="2057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L:\field pictures\2014 field pictures\PE-02-14\6-26-14\006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057400"/>
            <a:ext cx="2057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575" y="6313527"/>
            <a:ext cx="6527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prstClr val="black"/>
                </a:solidFill>
              </a:rPr>
              <a:t>PE-02-14</a:t>
            </a:r>
          </a:p>
          <a:p>
            <a:r>
              <a:rPr lang="en-US" sz="1000" dirty="0" smtClean="0">
                <a:solidFill>
                  <a:prstClr val="black"/>
                </a:solidFill>
              </a:rPr>
              <a:t>June 26 </a:t>
            </a:r>
          </a:p>
          <a:p>
            <a:r>
              <a:rPr lang="en-US" sz="1000" dirty="0" smtClean="0">
                <a:solidFill>
                  <a:prstClr val="black"/>
                </a:solidFill>
              </a:rPr>
              <a:t>52 DAP</a:t>
            </a: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4979" y="4800600"/>
            <a:ext cx="56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NTC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9396" y="4800600"/>
            <a:ext cx="19479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 smtClean="0">
                <a:solidFill>
                  <a:prstClr val="black"/>
                </a:solidFill>
              </a:rPr>
              <a:t>Prowl H</a:t>
            </a:r>
            <a:r>
              <a:rPr lang="en-US" sz="800" baseline="-25000" dirty="0" smtClean="0">
                <a:solidFill>
                  <a:prstClr val="black"/>
                </a:solidFill>
              </a:rPr>
              <a:t>2</a:t>
            </a:r>
            <a:r>
              <a:rPr lang="en-US" sz="800" dirty="0" smtClean="0">
                <a:solidFill>
                  <a:prstClr val="black"/>
                </a:solidFill>
              </a:rPr>
              <a:t>0 @ 34 oz/A - PRE</a:t>
            </a:r>
          </a:p>
          <a:p>
            <a:pPr algn="ctr"/>
            <a:r>
              <a:rPr lang="en-US" sz="800" dirty="0" smtClean="0">
                <a:solidFill>
                  <a:prstClr val="black"/>
                </a:solidFill>
              </a:rPr>
              <a:t>Valor @ 3 oz/A – PRE</a:t>
            </a:r>
          </a:p>
          <a:p>
            <a:pPr algn="ctr"/>
            <a:r>
              <a:rPr lang="en-US" sz="800" dirty="0" smtClean="0">
                <a:solidFill>
                  <a:prstClr val="black"/>
                </a:solidFill>
              </a:rPr>
              <a:t>Strongarm @ 0.23 oz/A – PRE</a:t>
            </a:r>
          </a:p>
          <a:p>
            <a:pPr algn="ctr"/>
            <a:endParaRPr lang="en-US" sz="800" dirty="0" smtClean="0">
              <a:solidFill>
                <a:prstClr val="black"/>
              </a:solidFill>
            </a:endParaRPr>
          </a:p>
          <a:p>
            <a:pPr algn="ctr"/>
            <a:r>
              <a:rPr lang="en-US" sz="800" dirty="0" smtClean="0">
                <a:solidFill>
                  <a:prstClr val="black"/>
                </a:solidFill>
              </a:rPr>
              <a:t>Cadre @ 4 oz/A – POST (36 DAP)</a:t>
            </a:r>
          </a:p>
          <a:p>
            <a:pPr algn="ctr"/>
            <a:r>
              <a:rPr lang="en-US" sz="800" dirty="0" smtClean="0">
                <a:solidFill>
                  <a:prstClr val="black"/>
                </a:solidFill>
              </a:rPr>
              <a:t>Dual Magnum @ 16 oz/A – POST ( 36 DAP)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95800" y="4760893"/>
            <a:ext cx="2209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800" dirty="0">
                <a:solidFill>
                  <a:prstClr val="black"/>
                </a:solidFill>
              </a:rPr>
              <a:t>Prowl H</a:t>
            </a:r>
            <a:r>
              <a:rPr lang="pt-BR" sz="800" baseline="-25000" dirty="0">
                <a:solidFill>
                  <a:prstClr val="black"/>
                </a:solidFill>
              </a:rPr>
              <a:t>2</a:t>
            </a:r>
            <a:r>
              <a:rPr lang="pt-BR" sz="800" dirty="0">
                <a:solidFill>
                  <a:prstClr val="black"/>
                </a:solidFill>
              </a:rPr>
              <a:t>0 @ 34 oz/A - PRE</a:t>
            </a:r>
          </a:p>
          <a:p>
            <a:pPr algn="ctr"/>
            <a:r>
              <a:rPr lang="pt-BR" sz="800" dirty="0">
                <a:solidFill>
                  <a:prstClr val="black"/>
                </a:solidFill>
              </a:rPr>
              <a:t>Valor @ 3 oz/A – PRE</a:t>
            </a:r>
          </a:p>
          <a:p>
            <a:pPr algn="ctr"/>
            <a:r>
              <a:rPr lang="pt-BR" sz="800" dirty="0">
                <a:solidFill>
                  <a:prstClr val="black"/>
                </a:solidFill>
              </a:rPr>
              <a:t>Strongarm @ 0.23 oz/A – PRE</a:t>
            </a:r>
          </a:p>
          <a:p>
            <a:pPr algn="ctr"/>
            <a:endParaRPr lang="pt-BR" sz="800" dirty="0">
              <a:solidFill>
                <a:prstClr val="black"/>
              </a:solidFill>
            </a:endParaRPr>
          </a:p>
          <a:p>
            <a:pPr algn="ctr"/>
            <a:r>
              <a:rPr lang="pt-BR" sz="800" dirty="0" smtClean="0">
                <a:solidFill>
                  <a:prstClr val="black"/>
                </a:solidFill>
              </a:rPr>
              <a:t>Cobra @ 12.5 </a:t>
            </a:r>
            <a:r>
              <a:rPr lang="pt-BR" sz="800" dirty="0">
                <a:solidFill>
                  <a:prstClr val="black"/>
                </a:solidFill>
              </a:rPr>
              <a:t>oz/A – POST (36 DAP)</a:t>
            </a:r>
          </a:p>
          <a:p>
            <a:pPr algn="ctr"/>
            <a:r>
              <a:rPr lang="pt-BR" sz="800" dirty="0">
                <a:solidFill>
                  <a:prstClr val="black"/>
                </a:solidFill>
              </a:rPr>
              <a:t>Dual Magnum @ 16 oz/A – POST ( 36 DAP</a:t>
            </a:r>
            <a:r>
              <a:rPr lang="pt-BR" sz="800" dirty="0" smtClean="0">
                <a:solidFill>
                  <a:prstClr val="black"/>
                </a:solidFill>
              </a:rPr>
              <a:t>)</a:t>
            </a:r>
          </a:p>
          <a:p>
            <a:pPr algn="ctr"/>
            <a:r>
              <a:rPr lang="pt-BR" sz="800" dirty="0" smtClean="0">
                <a:solidFill>
                  <a:prstClr val="black"/>
                </a:solidFill>
              </a:rPr>
              <a:t>2,4-DB @ 18 oz/A – POST (36 DAP)</a:t>
            </a:r>
            <a:endParaRPr lang="pt-BR" sz="800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81800" y="4760893"/>
            <a:ext cx="2057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800" dirty="0">
                <a:solidFill>
                  <a:prstClr val="black"/>
                </a:solidFill>
              </a:rPr>
              <a:t>Prowl H</a:t>
            </a:r>
            <a:r>
              <a:rPr lang="pt-BR" sz="800" baseline="-25000" dirty="0">
                <a:solidFill>
                  <a:prstClr val="black"/>
                </a:solidFill>
              </a:rPr>
              <a:t>2</a:t>
            </a:r>
            <a:r>
              <a:rPr lang="pt-BR" sz="800" dirty="0">
                <a:solidFill>
                  <a:prstClr val="black"/>
                </a:solidFill>
              </a:rPr>
              <a:t>0 @ 34 oz/A - PRE</a:t>
            </a:r>
          </a:p>
          <a:p>
            <a:pPr algn="ctr"/>
            <a:r>
              <a:rPr lang="pt-BR" sz="800" dirty="0">
                <a:solidFill>
                  <a:prstClr val="black"/>
                </a:solidFill>
              </a:rPr>
              <a:t>Valor @ 3 oz/A – PRE</a:t>
            </a:r>
          </a:p>
          <a:p>
            <a:pPr algn="ctr"/>
            <a:r>
              <a:rPr lang="pt-BR" sz="800" dirty="0">
                <a:solidFill>
                  <a:prstClr val="black"/>
                </a:solidFill>
              </a:rPr>
              <a:t>Strongarm @ 0.23 oz/A – PRE</a:t>
            </a:r>
          </a:p>
          <a:p>
            <a:pPr algn="ctr"/>
            <a:endParaRPr lang="pt-BR" sz="800" dirty="0">
              <a:solidFill>
                <a:prstClr val="black"/>
              </a:solidFill>
            </a:endParaRPr>
          </a:p>
          <a:p>
            <a:pPr algn="ctr"/>
            <a:r>
              <a:rPr lang="pt-BR" sz="800" dirty="0" smtClean="0">
                <a:solidFill>
                  <a:prstClr val="black"/>
                </a:solidFill>
              </a:rPr>
              <a:t>Ultra Blazer </a:t>
            </a:r>
            <a:r>
              <a:rPr lang="pt-BR" sz="800" dirty="0">
                <a:solidFill>
                  <a:prstClr val="black"/>
                </a:solidFill>
              </a:rPr>
              <a:t>@ </a:t>
            </a:r>
            <a:r>
              <a:rPr lang="pt-BR" sz="800" dirty="0" smtClean="0">
                <a:solidFill>
                  <a:prstClr val="black"/>
                </a:solidFill>
              </a:rPr>
              <a:t>24  </a:t>
            </a:r>
            <a:r>
              <a:rPr lang="pt-BR" sz="800" dirty="0">
                <a:solidFill>
                  <a:prstClr val="black"/>
                </a:solidFill>
              </a:rPr>
              <a:t>oz/A – POST (36 DAP)</a:t>
            </a:r>
          </a:p>
          <a:p>
            <a:pPr algn="ctr"/>
            <a:r>
              <a:rPr lang="pt-BR" sz="800" dirty="0">
                <a:solidFill>
                  <a:prstClr val="black"/>
                </a:solidFill>
              </a:rPr>
              <a:t>Dual Magnum @ 16 oz/A – POST ( 36 DAP)</a:t>
            </a:r>
          </a:p>
          <a:p>
            <a:pPr algn="ctr"/>
            <a:r>
              <a:rPr lang="pt-BR" sz="800" dirty="0">
                <a:solidFill>
                  <a:prstClr val="black"/>
                </a:solidFill>
              </a:rPr>
              <a:t>2,4-DB @ 18 oz/A – POST (36 DAP)</a:t>
            </a:r>
          </a:p>
        </p:txBody>
      </p:sp>
    </p:spTree>
    <p:extLst>
      <p:ext uri="{BB962C8B-B14F-4D97-AF65-F5344CB8AC3E}">
        <p14:creationId xmlns:p14="http://schemas.microsoft.com/office/powerpoint/2010/main" val="78145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Peanut Weed Control Programs (2014) – II</a:t>
            </a:r>
            <a:br>
              <a:rPr lang="en-US" sz="3200" dirty="0" smtClean="0"/>
            </a:br>
            <a:r>
              <a:rPr lang="en-US" sz="2700" i="1" dirty="0" smtClean="0"/>
              <a:t>Prowl fb Gramoxone fb Cadre, Cobra, or Blazer</a:t>
            </a:r>
            <a:endParaRPr lang="en-US" sz="2700" i="1" dirty="0"/>
          </a:p>
        </p:txBody>
      </p:sp>
      <p:pic>
        <p:nvPicPr>
          <p:cNvPr id="2050" name="Picture 2" descr="L:\field pictures\2014 field pictures\PE-02-14\6-26-14\00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2057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575" y="6313527"/>
            <a:ext cx="6527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prstClr val="black"/>
                </a:solidFill>
              </a:rPr>
              <a:t>PE-02-14</a:t>
            </a:r>
          </a:p>
          <a:p>
            <a:r>
              <a:rPr lang="en-US" sz="1000" dirty="0" smtClean="0">
                <a:solidFill>
                  <a:prstClr val="black"/>
                </a:solidFill>
              </a:rPr>
              <a:t>June 26 </a:t>
            </a:r>
          </a:p>
          <a:p>
            <a:r>
              <a:rPr lang="en-US" sz="1000" dirty="0" smtClean="0">
                <a:solidFill>
                  <a:prstClr val="black"/>
                </a:solidFill>
              </a:rPr>
              <a:t>52 DAP</a:t>
            </a: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4979" y="4800600"/>
            <a:ext cx="56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NTC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8400" y="4790182"/>
            <a:ext cx="19976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 smtClean="0">
                <a:solidFill>
                  <a:prstClr val="black"/>
                </a:solidFill>
              </a:rPr>
              <a:t>Prowl H</a:t>
            </a:r>
            <a:r>
              <a:rPr lang="en-US" sz="800" baseline="-25000" dirty="0" smtClean="0">
                <a:solidFill>
                  <a:prstClr val="black"/>
                </a:solidFill>
              </a:rPr>
              <a:t>2</a:t>
            </a:r>
            <a:r>
              <a:rPr lang="en-US" sz="800" dirty="0" smtClean="0">
                <a:solidFill>
                  <a:prstClr val="black"/>
                </a:solidFill>
              </a:rPr>
              <a:t>0 @ 34 oz/A – PRE</a:t>
            </a:r>
          </a:p>
          <a:p>
            <a:pPr algn="ctr"/>
            <a:endParaRPr lang="en-US" sz="800" dirty="0">
              <a:solidFill>
                <a:prstClr val="black"/>
              </a:solidFill>
            </a:endParaRPr>
          </a:p>
          <a:p>
            <a:pPr algn="ctr"/>
            <a:r>
              <a:rPr lang="en-US" sz="800" dirty="0" smtClean="0">
                <a:solidFill>
                  <a:prstClr val="black"/>
                </a:solidFill>
              </a:rPr>
              <a:t>Gramoxone @ 12 oz/A – EPOST (22 DAP)</a:t>
            </a:r>
          </a:p>
          <a:p>
            <a:pPr algn="ctr"/>
            <a:r>
              <a:rPr lang="en-US" sz="800" dirty="0" smtClean="0">
                <a:solidFill>
                  <a:prstClr val="black"/>
                </a:solidFill>
              </a:rPr>
              <a:t>Storm @ 16 oz/A – EPOST (22 DAP)</a:t>
            </a:r>
          </a:p>
          <a:p>
            <a:pPr algn="ctr"/>
            <a:r>
              <a:rPr lang="en-US" sz="800" dirty="0" smtClean="0">
                <a:solidFill>
                  <a:prstClr val="black"/>
                </a:solidFill>
              </a:rPr>
              <a:t>Dual Magnum @ 16 oz/A – EPOST ( 22 DAP)</a:t>
            </a:r>
          </a:p>
          <a:p>
            <a:pPr algn="ctr"/>
            <a:endParaRPr lang="en-US" sz="800" dirty="0">
              <a:solidFill>
                <a:prstClr val="black"/>
              </a:solidFill>
            </a:endParaRPr>
          </a:p>
          <a:p>
            <a:pPr algn="ctr"/>
            <a:r>
              <a:rPr lang="en-US" sz="800" dirty="0" smtClean="0">
                <a:solidFill>
                  <a:prstClr val="black"/>
                </a:solidFill>
              </a:rPr>
              <a:t>Cadre @ 4 oz/A – POST (36 DAP)</a:t>
            </a:r>
          </a:p>
          <a:p>
            <a:pPr algn="ctr"/>
            <a:r>
              <a:rPr lang="en-US" sz="800" dirty="0" smtClean="0">
                <a:solidFill>
                  <a:prstClr val="black"/>
                </a:solidFill>
              </a:rPr>
              <a:t>Dual Magnum @ 16 oz/A – POST ( 36 DAP)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95800" y="4760893"/>
            <a:ext cx="2209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800" dirty="0">
                <a:solidFill>
                  <a:prstClr val="black"/>
                </a:solidFill>
              </a:rPr>
              <a:t>Prowl H</a:t>
            </a:r>
            <a:r>
              <a:rPr lang="pt-BR" sz="800" baseline="-25000" dirty="0">
                <a:solidFill>
                  <a:prstClr val="black"/>
                </a:solidFill>
              </a:rPr>
              <a:t>2</a:t>
            </a:r>
            <a:r>
              <a:rPr lang="pt-BR" sz="800" dirty="0">
                <a:solidFill>
                  <a:prstClr val="black"/>
                </a:solidFill>
              </a:rPr>
              <a:t>0 @ 34 oz/A - PRE</a:t>
            </a:r>
          </a:p>
          <a:p>
            <a:pPr algn="ctr"/>
            <a:endParaRPr lang="pt-BR" sz="800" dirty="0">
              <a:solidFill>
                <a:prstClr val="black"/>
              </a:solidFill>
            </a:endParaRPr>
          </a:p>
          <a:p>
            <a:pPr algn="ctr"/>
            <a:r>
              <a:rPr lang="pt-BR" sz="800" dirty="0">
                <a:solidFill>
                  <a:prstClr val="black"/>
                </a:solidFill>
              </a:rPr>
              <a:t>Gramoxone @ 12 oz/A – EPOST (22 DAP)</a:t>
            </a:r>
          </a:p>
          <a:p>
            <a:pPr algn="ctr"/>
            <a:r>
              <a:rPr lang="pt-BR" sz="800" dirty="0">
                <a:solidFill>
                  <a:prstClr val="black"/>
                </a:solidFill>
              </a:rPr>
              <a:t>Storm @ 16 oz/A – EPOST (22 DAP)</a:t>
            </a:r>
          </a:p>
          <a:p>
            <a:pPr algn="ctr"/>
            <a:r>
              <a:rPr lang="pt-BR" sz="800" dirty="0">
                <a:solidFill>
                  <a:prstClr val="black"/>
                </a:solidFill>
              </a:rPr>
              <a:t>Dual Magnum @ 16 oz/A – EPOST ( 22 DAP)</a:t>
            </a:r>
          </a:p>
          <a:p>
            <a:pPr algn="ctr"/>
            <a:endParaRPr lang="pt-BR" sz="800" dirty="0">
              <a:solidFill>
                <a:prstClr val="black"/>
              </a:solidFill>
            </a:endParaRPr>
          </a:p>
          <a:p>
            <a:pPr algn="ctr"/>
            <a:r>
              <a:rPr lang="pt-BR" sz="800" dirty="0" smtClean="0">
                <a:solidFill>
                  <a:prstClr val="black"/>
                </a:solidFill>
              </a:rPr>
              <a:t>Cobra @ 12.5 </a:t>
            </a:r>
            <a:r>
              <a:rPr lang="pt-BR" sz="800" dirty="0">
                <a:solidFill>
                  <a:prstClr val="black"/>
                </a:solidFill>
              </a:rPr>
              <a:t>oz/A – POST (36 DAP)</a:t>
            </a:r>
          </a:p>
          <a:p>
            <a:pPr algn="ctr"/>
            <a:r>
              <a:rPr lang="pt-BR" sz="800" dirty="0">
                <a:solidFill>
                  <a:prstClr val="black"/>
                </a:solidFill>
              </a:rPr>
              <a:t>Dual Magnum @ 16 oz/A – POST ( 36 DAP</a:t>
            </a:r>
            <a:r>
              <a:rPr lang="pt-BR" sz="800" dirty="0" smtClean="0">
                <a:solidFill>
                  <a:prstClr val="black"/>
                </a:solidFill>
              </a:rPr>
              <a:t>)</a:t>
            </a:r>
          </a:p>
          <a:p>
            <a:pPr algn="ctr"/>
            <a:r>
              <a:rPr lang="pt-BR" sz="800" dirty="0" smtClean="0">
                <a:solidFill>
                  <a:prstClr val="black"/>
                </a:solidFill>
              </a:rPr>
              <a:t>2,4-DB @ 18 oz/A – POST (36 DAP)</a:t>
            </a:r>
            <a:endParaRPr lang="pt-BR" sz="800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81800" y="4760893"/>
            <a:ext cx="2057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800" dirty="0">
                <a:solidFill>
                  <a:prstClr val="black"/>
                </a:solidFill>
              </a:rPr>
              <a:t>Prowl H</a:t>
            </a:r>
            <a:r>
              <a:rPr lang="pt-BR" sz="800" baseline="-25000" dirty="0">
                <a:solidFill>
                  <a:prstClr val="black"/>
                </a:solidFill>
              </a:rPr>
              <a:t>2</a:t>
            </a:r>
            <a:r>
              <a:rPr lang="pt-BR" sz="800" dirty="0">
                <a:solidFill>
                  <a:prstClr val="black"/>
                </a:solidFill>
              </a:rPr>
              <a:t>0 @ 34 oz/A - PRE</a:t>
            </a:r>
          </a:p>
          <a:p>
            <a:pPr algn="ctr"/>
            <a:endParaRPr lang="pt-BR" sz="800" dirty="0" smtClean="0">
              <a:solidFill>
                <a:prstClr val="black"/>
              </a:solidFill>
            </a:endParaRPr>
          </a:p>
          <a:p>
            <a:pPr algn="ctr"/>
            <a:r>
              <a:rPr lang="pt-BR" sz="800" dirty="0">
                <a:solidFill>
                  <a:prstClr val="black"/>
                </a:solidFill>
              </a:rPr>
              <a:t>Gramoxone @ 12 oz/A – EPOST (22 DAP)</a:t>
            </a:r>
          </a:p>
          <a:p>
            <a:pPr algn="ctr"/>
            <a:r>
              <a:rPr lang="pt-BR" sz="800" dirty="0">
                <a:solidFill>
                  <a:prstClr val="black"/>
                </a:solidFill>
              </a:rPr>
              <a:t>Storm @ 16 oz/A – EPOST (22 DAP)</a:t>
            </a:r>
          </a:p>
          <a:p>
            <a:pPr algn="ctr"/>
            <a:r>
              <a:rPr lang="pt-BR" sz="800" dirty="0">
                <a:solidFill>
                  <a:prstClr val="black"/>
                </a:solidFill>
              </a:rPr>
              <a:t>Dual Magnum @ 16 oz/A – EPOST ( 22 DAP)</a:t>
            </a:r>
          </a:p>
          <a:p>
            <a:pPr algn="ctr"/>
            <a:endParaRPr lang="pt-BR" sz="800" dirty="0">
              <a:solidFill>
                <a:prstClr val="black"/>
              </a:solidFill>
            </a:endParaRPr>
          </a:p>
          <a:p>
            <a:pPr algn="ctr"/>
            <a:r>
              <a:rPr lang="pt-BR" sz="800" dirty="0" smtClean="0">
                <a:solidFill>
                  <a:prstClr val="black"/>
                </a:solidFill>
              </a:rPr>
              <a:t>Ultra Blazer </a:t>
            </a:r>
            <a:r>
              <a:rPr lang="pt-BR" sz="800" dirty="0">
                <a:solidFill>
                  <a:prstClr val="black"/>
                </a:solidFill>
              </a:rPr>
              <a:t>@ </a:t>
            </a:r>
            <a:r>
              <a:rPr lang="pt-BR" sz="800" dirty="0" smtClean="0">
                <a:solidFill>
                  <a:prstClr val="black"/>
                </a:solidFill>
              </a:rPr>
              <a:t>24  </a:t>
            </a:r>
            <a:r>
              <a:rPr lang="pt-BR" sz="800" dirty="0">
                <a:solidFill>
                  <a:prstClr val="black"/>
                </a:solidFill>
              </a:rPr>
              <a:t>oz/A – POST (36 DAP)</a:t>
            </a:r>
          </a:p>
          <a:p>
            <a:pPr algn="ctr"/>
            <a:r>
              <a:rPr lang="pt-BR" sz="800" dirty="0">
                <a:solidFill>
                  <a:prstClr val="black"/>
                </a:solidFill>
              </a:rPr>
              <a:t>Dual Magnum @ 16 oz/A – POST ( 36 DAP)</a:t>
            </a:r>
          </a:p>
          <a:p>
            <a:pPr algn="ctr"/>
            <a:r>
              <a:rPr lang="pt-BR" sz="800" dirty="0">
                <a:solidFill>
                  <a:prstClr val="black"/>
                </a:solidFill>
              </a:rPr>
              <a:t>2,4-DB @ 18 oz/A – POST (36 DAP)</a:t>
            </a:r>
          </a:p>
        </p:txBody>
      </p:sp>
      <p:pic>
        <p:nvPicPr>
          <p:cNvPr id="3074" name="Picture 2" descr="L:\field pictures\2014 field pictures\PE-02-14\6-26-14\00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2057400"/>
            <a:ext cx="2057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L:\field pictures\2014 field pictures\PE-02-14\6-26-14\00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057400"/>
            <a:ext cx="2057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:\field pictures\2014 field pictures\PE-02-14\6-26-14\00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2057400"/>
            <a:ext cx="2057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06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ndscape_Template">
  <a:themeElements>
    <a:clrScheme name="Syngenta 2007">
      <a:dk1>
        <a:srgbClr val="626469"/>
      </a:dk1>
      <a:lt1>
        <a:srgbClr val="FFFFFF"/>
      </a:lt1>
      <a:dk2>
        <a:srgbClr val="5F7800"/>
      </a:dk2>
      <a:lt2>
        <a:srgbClr val="FFB400"/>
      </a:lt2>
      <a:accent1>
        <a:srgbClr val="00A0BE"/>
      </a:accent1>
      <a:accent2>
        <a:srgbClr val="AAB400"/>
      </a:accent2>
      <a:accent3>
        <a:srgbClr val="EB8200"/>
      </a:accent3>
      <a:accent4>
        <a:srgbClr val="82C8DC"/>
      </a:accent4>
      <a:accent5>
        <a:srgbClr val="FFB400"/>
      </a:accent5>
      <a:accent6>
        <a:srgbClr val="5F7800"/>
      </a:accent6>
      <a:hlink>
        <a:srgbClr val="EB8200"/>
      </a:hlink>
      <a:folHlink>
        <a:srgbClr val="82C8DC"/>
      </a:folHlink>
    </a:clrScheme>
    <a:fontScheme name="Printout Syngenta 200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6350" cap="flat" cmpd="sng" algn="ctr">
          <a:solidFill>
            <a:schemeClr val="folHlink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ts val="60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6350" cap="flat" cmpd="sng" algn="ctr">
          <a:solidFill>
            <a:schemeClr val="folHlink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ts val="60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normAutofit/>
      </a:bodyPr>
      <a:lstStyle>
        <a:defPPr>
          <a:spcBef>
            <a:spcPts val="0"/>
          </a:spcBef>
          <a:spcAft>
            <a:spcPts val="600"/>
          </a:spcAft>
          <a:defRPr sz="2000" dirty="0" err="1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8228</TotalTime>
  <Words>1582</Words>
  <Application>Microsoft Office PowerPoint</Application>
  <PresentationFormat>On-screen Show (4:3)</PresentationFormat>
  <Paragraphs>265</Paragraphs>
  <Slides>35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Peanuts</vt:lpstr>
      <vt:lpstr>Landscape_Template</vt:lpstr>
      <vt:lpstr>Edge</vt:lpstr>
      <vt:lpstr>Office Theme</vt:lpstr>
      <vt:lpstr>4_Peanuts</vt:lpstr>
      <vt:lpstr>3_Peanuts</vt:lpstr>
      <vt:lpstr>1_Office Theme</vt:lpstr>
      <vt:lpstr>Peanut Weed  Control Update - 2015</vt:lpstr>
      <vt:lpstr>It Ain’t Always Herbicides</vt:lpstr>
      <vt:lpstr>PowerPoint Presentation</vt:lpstr>
      <vt:lpstr>PowerPoint Presentation</vt:lpstr>
      <vt:lpstr>J-Rooting Peanuts – No Herbicides Applied GA-06G, Planted May 5, 2014, Pictures May 20</vt:lpstr>
      <vt:lpstr>Starting Clean</vt:lpstr>
      <vt:lpstr>Did you really start clean???? A disk may not be good enough!</vt:lpstr>
      <vt:lpstr>Peanut Weed Control Programs (2014) – I Valor + Strongarm + Prowl fb Cadre, Cobra, or Blazer</vt:lpstr>
      <vt:lpstr>Peanut Weed Control Programs (2014) – II Prowl fb Gramoxone fb Cadre, Cobra, or Blazer</vt:lpstr>
      <vt:lpstr>Peanut Weed Control Programs Without Valor - 2014</vt:lpstr>
      <vt:lpstr>Warrant Label Change (Hopefully?)</vt:lpstr>
      <vt:lpstr>PowerPoint Presentation</vt:lpstr>
      <vt:lpstr>A Comparison of Irrigated Weed-Free Peanut Yields Between NTC and Gramoxone (12 oz/A) + Storm (16 oz/A) + Dual Magnum (16-21 oz/A) Treatments in Georgia, 2011-2014.</vt:lpstr>
      <vt:lpstr>A Comparison of Irrigated Weed-Free Peanut Yields Between NTC and Gramoxone (12 oz/A) + Storm (16 oz/A) + Dual Magnum (16 oz/A) fb Cadre (4 oz/A) + Dual Magnum (16 oz/A) Treatments in Georgia, 2012-2014.</vt:lpstr>
      <vt:lpstr>My Opinion</vt:lpstr>
      <vt:lpstr>PowerPoint Presentation</vt:lpstr>
      <vt:lpstr>Cobra + 2,4-DB + Dual or Warrant - 2014</vt:lpstr>
      <vt:lpstr>Cadre (CD), Cobra (CB), 2,4-DB, Dual Magnum (DM), and Warrant (W) Effects on Peanut Yield - I</vt:lpstr>
      <vt:lpstr>Cadre (CD), Cobra (CB), 2,4-DB, Dual Magnum (DM), and Warrant (W) Effects on Peanut Yield - II</vt:lpstr>
      <vt:lpstr>Tank-Mixtures The Impossible Dream</vt:lpstr>
      <vt:lpstr>The Tank-Mixes Blues!</vt:lpstr>
      <vt:lpstr>Select Max @  16 oz/A + NIS @ 0.25% v/v fb Priaxor @ 6 oz/A + Boron @ 1 qt/A Applied 1 hour later Photo = 3 DAT</vt:lpstr>
      <vt:lpstr>Cadre + 2,4-DB + Dual Magnum + Priaxcor – 3 DAT</vt:lpstr>
      <vt:lpstr>Peanut (GA-12Y) Yield Response (lb/A) to Odd Tank-Mixtures - 2014</vt:lpstr>
      <vt:lpstr>Dual Magnum, Warrant, Zidua, Fungicide Tank-Mixes 2014</vt:lpstr>
      <vt:lpstr>Dual Magnum @ 21 oz/A + Tilt/Bravo @ 32 oz/A – 7 DAT</vt:lpstr>
      <vt:lpstr>Our Next Resistance Issue or Timing Issue????</vt:lpstr>
      <vt:lpstr>Sicklepod Survey</vt:lpstr>
      <vt:lpstr>2014 Sicklepod Seed Survey</vt:lpstr>
      <vt:lpstr>Perennial Weeds in Peanut - I</vt:lpstr>
      <vt:lpstr>Perennial Weeds in Peanut - II</vt:lpstr>
      <vt:lpstr>New Labels 2016?</vt:lpstr>
      <vt:lpstr>Anthem Flexx Injury from POST Apps</vt:lpstr>
      <vt:lpstr>What do the top growers do? 2013 Georgia Peanut Achievement Club Winners</vt:lpstr>
      <vt:lpstr>PowerPoint Presentation</vt:lpstr>
    </vt:vector>
  </TitlesOfParts>
  <Company>UGA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Peanut Weed  Control Update - 2014</dc:title>
  <dc:creator>Eric P. Prostko</dc:creator>
  <cp:lastModifiedBy>Eric P. Prostko</cp:lastModifiedBy>
  <cp:revision>58</cp:revision>
  <cp:lastPrinted>2014-12-01T14:06:49Z</cp:lastPrinted>
  <dcterms:created xsi:type="dcterms:W3CDTF">2014-02-08T14:29:37Z</dcterms:created>
  <dcterms:modified xsi:type="dcterms:W3CDTF">2014-12-08T13:53:11Z</dcterms:modified>
</cp:coreProperties>
</file>